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ags/tag1.xml" ContentType="application/vnd.openxmlformats-officedocument.presentationml.tags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openxmlformats.org/officedocument/2006/relationships/metadata/core-properties" Target="docProps/core0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1" r:id="rId2"/>
  </p:sldMasterIdLst>
  <p:sldIdLst>
    <p:sldId id="256" r:id="rId3"/>
    <p:sldId id="292" r:id="rId4"/>
    <p:sldId id="257" r:id="rId5"/>
    <p:sldId id="258" r:id="rId6"/>
    <p:sldId id="259" r:id="rId7"/>
    <p:sldId id="262" r:id="rId8"/>
    <p:sldId id="263" r:id="rId9"/>
    <p:sldId id="281" r:id="rId10"/>
    <p:sldId id="282" r:id="rId11"/>
    <p:sldId id="283" r:id="rId12"/>
    <p:sldId id="284" r:id="rId13"/>
    <p:sldId id="285" r:id="rId14"/>
    <p:sldId id="286" r:id="rId15"/>
    <p:sldId id="277" r:id="rId16"/>
    <p:sldId id="278" r:id="rId17"/>
    <p:sldId id="264" r:id="rId18"/>
    <p:sldId id="276" r:id="rId19"/>
    <p:sldId id="279" r:id="rId20"/>
    <p:sldId id="288" r:id="rId21"/>
    <p:sldId id="289" r:id="rId22"/>
    <p:sldId id="280" r:id="rId23"/>
    <p:sldId id="287" r:id="rId24"/>
    <p:sldId id="290" r:id="rId25"/>
    <p:sldId id="291" r:id="rId26"/>
    <p:sldId id="275" r:id="rId2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>
        <p:scale>
          <a:sx n="117" d="100"/>
          <a:sy n="117" d="100"/>
        </p:scale>
        <p:origin x="50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theme" Target="theme/theme1.xml"/></Relationships>
</file>

<file path=ppt/media/image10.png>
</file>

<file path=ppt/media/image1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tBDf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body"/>
          </p:nvPr>
        </p:nvSpPr>
        <p:spPr>
          <a:xfrm>
            <a:off x="7200" y="-720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457200" y="2908440"/>
            <a:ext cx="3861720" cy="1685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85;p19"/>
          <p:cNvSpPr/>
          <p:nvPr/>
        </p:nvSpPr>
        <p:spPr>
          <a:xfrm flipH="1">
            <a:off x="206640" y="164160"/>
            <a:ext cx="8728920" cy="481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2694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62680" y="31932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8" name="PlaceHolder 2"/>
          <p:cNvSpPr>
            <a:spLocks noGrp="1"/>
          </p:cNvSpPr>
          <p:nvPr>
            <p:ph type="title"/>
          </p:nvPr>
        </p:nvSpPr>
        <p:spPr>
          <a:xfrm>
            <a:off x="6166440" y="334512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title"/>
          </p:nvPr>
        </p:nvSpPr>
        <p:spPr>
          <a:xfrm>
            <a:off x="6170760" y="148896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title"/>
          </p:nvPr>
        </p:nvSpPr>
        <p:spPr>
          <a:xfrm>
            <a:off x="3462480" y="1487880"/>
            <a:ext cx="86400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title"/>
          </p:nvPr>
        </p:nvSpPr>
        <p:spPr>
          <a:xfrm>
            <a:off x="3461760" y="334512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6"/>
          <p:cNvSpPr>
            <a:spLocks noGrp="1"/>
          </p:cNvSpPr>
          <p:nvPr>
            <p:ph type="title"/>
          </p:nvPr>
        </p:nvSpPr>
        <p:spPr>
          <a:xfrm>
            <a:off x="837720" y="148896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7"/>
          <p:cNvSpPr>
            <a:spLocks noGrp="1"/>
          </p:cNvSpPr>
          <p:nvPr>
            <p:ph type="title"/>
          </p:nvPr>
        </p:nvSpPr>
        <p:spPr>
          <a:xfrm>
            <a:off x="837720" y="334512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00;p20"/>
          <p:cNvSpPr/>
          <p:nvPr/>
        </p:nvSpPr>
        <p:spPr>
          <a:xfrm>
            <a:off x="207360" y="164160"/>
            <a:ext cx="8728920" cy="481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8100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65640" y="882360"/>
            <a:ext cx="4029120" cy="754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title"/>
          </p:nvPr>
        </p:nvSpPr>
        <p:spPr>
          <a:xfrm>
            <a:off x="665640" y="2944800"/>
            <a:ext cx="4029120" cy="754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xx%</a:t>
            </a:r>
            <a:endParaRPr lang="fr-FR" sz="4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780520" y="306720"/>
            <a:ext cx="2854800" cy="452952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rotWithShape="0">
              <a:srgbClr val="000000">
                <a:alpha val="50000"/>
              </a:srgbClr>
            </a:outerShdw>
          </a:effectLst>
        </p:spPr>
        <p:txBody>
          <a:bodyPr lIns="90000" tIns="45000" rIns="90000" bIns="45000" anchor="t">
            <a:normAutofit fontScale="47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body"/>
          </p:nvPr>
        </p:nvSpPr>
        <p:spPr>
          <a:xfrm>
            <a:off x="-7560" y="-7560"/>
            <a:ext cx="9143640" cy="5187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title"/>
          </p:nvPr>
        </p:nvSpPr>
        <p:spPr>
          <a:xfrm>
            <a:off x="504000" y="705240"/>
            <a:ext cx="3325680" cy="1059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title"/>
          </p:nvPr>
        </p:nvSpPr>
        <p:spPr>
          <a:xfrm>
            <a:off x="5761080" y="2996280"/>
            <a:ext cx="2287800" cy="786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Be Vietnam Pro ExtraLight"/>
                <a:ea typeface="Be Vietnam Pro ExtraLight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107;p21"/>
          <p:cNvSpPr/>
          <p:nvPr/>
        </p:nvSpPr>
        <p:spPr>
          <a:xfrm flipH="1">
            <a:off x="206640" y="164160"/>
            <a:ext cx="8728920" cy="481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2694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65640" y="498960"/>
            <a:ext cx="5089680" cy="1058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3" name="Google Shape;110;p21"/>
          <p:cNvSpPr/>
          <p:nvPr/>
        </p:nvSpPr>
        <p:spPr>
          <a:xfrm>
            <a:off x="5985000" y="3460320"/>
            <a:ext cx="2718720" cy="644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en" sz="1000" b="1" u="none" strike="noStrike">
                <a:solidFill>
                  <a:schemeClr val="dk1"/>
                </a:solidFill>
                <a:effectLst/>
                <a:uFillTx/>
                <a:latin typeface="Be Vietnam Pro"/>
                <a:ea typeface="Be Vietnam Pro"/>
              </a:rPr>
              <a:t>CREDITS: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Be Vietnam Pro"/>
                <a:ea typeface="Be Vietnam Pro"/>
              </a:rPr>
              <a:t> This presentation template was created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Be Vietnam Pro"/>
                <a:ea typeface="Be Vietnam Pro"/>
                <a:hlinkClick r:id="rId2"/>
              </a:rPr>
              <a:t>Slidesgo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Be Vietnam Pro"/>
                <a:ea typeface="Be Vietnam Pro"/>
              </a:rPr>
              <a:t>, and includes icons, infographics &amp; images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Be Vietnam Pro"/>
                <a:ea typeface="Be Vietnam Pro"/>
                <a:hlinkClick r:id="rId3"/>
              </a:rPr>
              <a:t>Freepik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Be Vietnam Pro"/>
                <a:ea typeface="Be Vietnam Pro"/>
              </a:rPr>
              <a:t> </a:t>
            </a:r>
            <a:endParaRPr lang="en-US" sz="10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112;p22"/>
          <p:cNvSpPr/>
          <p:nvPr/>
        </p:nvSpPr>
        <p:spPr>
          <a:xfrm flipH="1">
            <a:off x="206640" y="164160"/>
            <a:ext cx="8728920" cy="481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2694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114;p23"/>
          <p:cNvSpPr/>
          <p:nvPr/>
        </p:nvSpPr>
        <p:spPr>
          <a:xfrm flipH="1">
            <a:off x="206640" y="164160"/>
            <a:ext cx="8728920" cy="481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2694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720000" y="115236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21;p5"/>
          <p:cNvSpPr/>
          <p:nvPr/>
        </p:nvSpPr>
        <p:spPr>
          <a:xfrm flipH="1">
            <a:off x="206640" y="164160"/>
            <a:ext cx="8728920" cy="481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2694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66640" y="319680"/>
            <a:ext cx="834840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28;p6"/>
          <p:cNvSpPr/>
          <p:nvPr/>
        </p:nvSpPr>
        <p:spPr>
          <a:xfrm flipH="1">
            <a:off x="206640" y="164160"/>
            <a:ext cx="8728920" cy="481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2694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27040" y="2955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998160" cy="144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1609560" y="2066040"/>
            <a:ext cx="3823920" cy="253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715720" y="0"/>
            <a:ext cx="342792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84120" y="1953000"/>
            <a:ext cx="6575760" cy="799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58" name="PlaceHolder 2"/>
          <p:cNvSpPr>
            <a:spLocks noGrp="1"/>
          </p:cNvSpPr>
          <p:nvPr>
            <p:ph type="title"/>
          </p:nvPr>
        </p:nvSpPr>
        <p:spPr>
          <a:xfrm>
            <a:off x="2782080" y="4323960"/>
            <a:ext cx="3658320" cy="365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1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120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CUSTOM_2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123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63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1_1_1_1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8;p13"/>
          <p:cNvSpPr/>
          <p:nvPr/>
        </p:nvSpPr>
        <p:spPr>
          <a:xfrm>
            <a:off x="1912680" y="228600"/>
            <a:ext cx="7017480" cy="46861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8100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4" name="PlaceHolder 1"/>
          <p:cNvSpPr>
            <a:spLocks noGrp="1"/>
          </p:cNvSpPr>
          <p:nvPr>
            <p:ph type="body"/>
          </p:nvPr>
        </p:nvSpPr>
        <p:spPr>
          <a:xfrm>
            <a:off x="402480" y="316080"/>
            <a:ext cx="3006720" cy="451116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rotWithShape="0">
              <a:srgbClr val="000000">
                <a:alpha val="50000"/>
              </a:srgbClr>
            </a:outerShdw>
          </a:effectLst>
        </p:spPr>
        <p:txBody>
          <a:bodyPr lIns="90000" tIns="45000" rIns="90000" bIns="4500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title"/>
          </p:nvPr>
        </p:nvSpPr>
        <p:spPr>
          <a:xfrm>
            <a:off x="4156560" y="354600"/>
            <a:ext cx="41695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4180320" y="3891240"/>
            <a:ext cx="86400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title"/>
          </p:nvPr>
        </p:nvSpPr>
        <p:spPr>
          <a:xfrm>
            <a:off x="4180320" y="200376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title"/>
          </p:nvPr>
        </p:nvSpPr>
        <p:spPr>
          <a:xfrm>
            <a:off x="4180320" y="263304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title"/>
          </p:nvPr>
        </p:nvSpPr>
        <p:spPr>
          <a:xfrm>
            <a:off x="4180320" y="326196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title"/>
          </p:nvPr>
        </p:nvSpPr>
        <p:spPr>
          <a:xfrm>
            <a:off x="4180320" y="137448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2;p14"/>
          <p:cNvSpPr/>
          <p:nvPr/>
        </p:nvSpPr>
        <p:spPr>
          <a:xfrm>
            <a:off x="207360" y="164160"/>
            <a:ext cx="8728920" cy="481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8100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27400" y="456480"/>
            <a:ext cx="5562360" cy="698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66;p15"/>
          <p:cNvSpPr/>
          <p:nvPr/>
        </p:nvSpPr>
        <p:spPr>
          <a:xfrm>
            <a:off x="186120" y="164160"/>
            <a:ext cx="7980120" cy="481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8100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65200" y="321840"/>
            <a:ext cx="4961520" cy="1698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702800" y="2306880"/>
            <a:ext cx="3823920" cy="2513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3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3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3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3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3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3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3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721120" y="279360"/>
            <a:ext cx="3055320" cy="458424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rotWithShape="0">
              <a:srgbClr val="000000">
                <a:alpha val="50000"/>
              </a:srgbClr>
            </a:outerShdw>
          </a:effectLst>
        </p:spPr>
        <p:txBody>
          <a:bodyPr lIns="90000" tIns="45000" rIns="90000" bIns="4500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71;p16"/>
          <p:cNvSpPr/>
          <p:nvPr/>
        </p:nvSpPr>
        <p:spPr>
          <a:xfrm>
            <a:off x="207360" y="164160"/>
            <a:ext cx="8728920" cy="481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8100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46840" y="32328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ITLE_ONL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76;p18"/>
          <p:cNvSpPr/>
          <p:nvPr/>
        </p:nvSpPr>
        <p:spPr>
          <a:xfrm flipH="1">
            <a:off x="206640" y="164160"/>
            <a:ext cx="8728920" cy="481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FFF"/>
              </a:gs>
              <a:gs pos="100000">
                <a:srgbClr val="D9D9D9"/>
              </a:gs>
            </a:gsLst>
            <a:lin ang="2694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992240" y="2691000"/>
            <a:ext cx="102636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title"/>
          </p:nvPr>
        </p:nvSpPr>
        <p:spPr>
          <a:xfrm>
            <a:off x="2013840" y="1530000"/>
            <a:ext cx="98316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title"/>
          </p:nvPr>
        </p:nvSpPr>
        <p:spPr>
          <a:xfrm>
            <a:off x="2013840" y="3852000"/>
            <a:ext cx="98316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Be Vietnam Pro Light"/>
                <a:ea typeface="Be Vietnam Pro Light"/>
              </a:rPr>
              <a:t>xx%</a:t>
            </a:r>
            <a:endParaRPr lang="fr-FR" sz="2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title"/>
          </p:nvPr>
        </p:nvSpPr>
        <p:spPr>
          <a:xfrm>
            <a:off x="559440" y="322920"/>
            <a:ext cx="83408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oleObject" Target="../embeddings/oleObject2.bin"/><Relationship Id="rId5" Type="http://schemas.openxmlformats.org/officeDocument/2006/relationships/tags" Target="../tags/tag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hink-cell data - do not delete" hidden="1">
            <a:extLst>
              <a:ext uri="{FF2B5EF4-FFF2-40B4-BE49-F238E27FC236}">
                <a16:creationId xmlns:a16="http://schemas.microsoft.com/office/drawing/2014/main" id="{09576527-19EA-0D05-8593-AA218CAEC49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4"/>
            </p:custDataLst>
            <p:extLst>
              <p:ext uri="{D42A27DB-BD31-4B8C-83A1-F6EECF244321}">
                <p14:modId xmlns:p14="http://schemas.microsoft.com/office/powerpoint/2010/main" val="194902258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5" imgW="425" imgH="425" progId="TCLayout.ActiveDocument.1">
                  <p:embed/>
                </p:oleObj>
              </mc:Choice>
              <mc:Fallback>
                <p:oleObj name="think-cell Slide" r:id="rId25" imgW="425" imgH="425" progId="TCLayout.ActiveDocument.1">
                  <p:embed/>
                  <p:pic>
                    <p:nvPicPr>
                      <p:cNvPr id="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09576527-19EA-0D05-8593-AA218CAEC4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hink-cell data - do not delete" hidden="1">
            <a:extLst>
              <a:ext uri="{FF2B5EF4-FFF2-40B4-BE49-F238E27FC236}">
                <a16:creationId xmlns:a16="http://schemas.microsoft.com/office/drawing/2014/main" id="{21AE4217-0FA5-F62A-DCE4-C723646401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28857399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425" imgH="425" progId="TCLayout.ActiveDocument.1">
                  <p:embed/>
                </p:oleObj>
              </mc:Choice>
              <mc:Fallback>
                <p:oleObj name="think-cell Slide" r:id="rId6" imgW="425" imgH="425" progId="TCLayout.ActiveDocument.1">
                  <p:embed/>
                  <p:pic>
                    <p:nvPicPr>
                      <p:cNvPr id="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21AE4217-0FA5-F62A-DCE4-C723646401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1.xml"/><Relationship Id="rId5" Type="http://schemas.openxmlformats.org/officeDocument/2006/relationships/image" Target="../media/image8.png"/><Relationship Id="rId4" Type="http://schemas.openxmlformats.org/officeDocument/2006/relationships/image" Target="../media/image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Relationship Id="rId5" Type="http://schemas.openxmlformats.org/officeDocument/2006/relationships/image" Target="../media/image9.png"/><Relationship Id="rId4" Type="http://schemas.openxmlformats.org/officeDocument/2006/relationships/image" Target="../media/image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Relationship Id="rId5" Type="http://schemas.openxmlformats.org/officeDocument/2006/relationships/image" Target="../media/image10.png"/><Relationship Id="rId4" Type="http://schemas.openxmlformats.org/officeDocument/2006/relationships/image" Target="../media/image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4.xml"/><Relationship Id="rId5" Type="http://schemas.openxmlformats.org/officeDocument/2006/relationships/image" Target="../media/image11.png"/><Relationship Id="rId4" Type="http://schemas.openxmlformats.org/officeDocument/2006/relationships/image" Target="../media/image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5.xml"/><Relationship Id="rId5" Type="http://schemas.openxmlformats.org/officeDocument/2006/relationships/image" Target="../media/image13.png"/><Relationship Id="rId4" Type="http://schemas.openxmlformats.org/officeDocument/2006/relationships/image" Target="../media/image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6.xml"/><Relationship Id="rId5" Type="http://schemas.openxmlformats.org/officeDocument/2006/relationships/hyperlink" Target="https://www.rulequest.com/see5-info.html" TargetMode="External"/><Relationship Id="rId4" Type="http://schemas.openxmlformats.org/officeDocument/2006/relationships/image" Target="../media/image1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.xml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7.xml"/><Relationship Id="rId5" Type="http://schemas.openxmlformats.org/officeDocument/2006/relationships/image" Target="../media/image5.png"/><Relationship Id="rId4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Relationship Id="rId5" Type="http://schemas.openxmlformats.org/officeDocument/2006/relationships/image" Target="../media/image6.png"/><Relationship Id="rId4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9.xml"/><Relationship Id="rId5" Type="http://schemas.openxmlformats.org/officeDocument/2006/relationships/image" Target="../media/image7.png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B65733FD-47C0-3077-0003-BA5008595E7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908273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B65733FD-47C0-3077-0003-BA5008595E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53488" y="886230"/>
            <a:ext cx="3857400" cy="168552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b">
            <a:normAutofit/>
          </a:bodyPr>
          <a:lstStyle/>
          <a:p>
            <a:pPr indent="0">
              <a:lnSpc>
                <a:spcPct val="80000"/>
              </a:lnSpc>
              <a:buNone/>
              <a:tabLst>
                <a:tab pos="0" algn="l"/>
              </a:tabLst>
            </a:pPr>
            <a:r>
              <a:rPr lang="en-US" sz="6000" b="0" u="none" strike="noStrike" dirty="0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C5.0 Algorithm</a:t>
            </a:r>
            <a:endParaRPr lang="fr-FR" sz="6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ubTitle"/>
          </p:nvPr>
        </p:nvSpPr>
        <p:spPr>
          <a:xfrm>
            <a:off x="7165415" y="4226015"/>
            <a:ext cx="1866600" cy="713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 dirty="0">
                <a:solidFill>
                  <a:srgbClr val="000000"/>
                </a:solidFill>
                <a:effectLst/>
                <a:uFillTx/>
                <a:latin typeface="OpenSymbol"/>
              </a:rPr>
              <a:t>Impact Session</a:t>
            </a:r>
            <a:br>
              <a:rPr lang="en-US" sz="1200" b="0" u="none" strike="noStrike" dirty="0">
                <a:solidFill>
                  <a:srgbClr val="000000"/>
                </a:solidFill>
                <a:effectLst/>
                <a:uFillTx/>
                <a:latin typeface="OpenSymbol"/>
              </a:rPr>
            </a:br>
            <a:r>
              <a:rPr lang="en-US" sz="1200" b="0" u="none" strike="noStrike" dirty="0">
                <a:solidFill>
                  <a:srgbClr val="000000"/>
                </a:solidFill>
                <a:effectLst/>
                <a:uFillTx/>
                <a:latin typeface="OpenSymbol"/>
              </a:rPr>
              <a:t>Sameer Chandwaskar (1046), EAP</a:t>
            </a:r>
          </a:p>
        </p:txBody>
      </p:sp>
      <p:sp>
        <p:nvSpPr>
          <p:cNvPr id="69" name="Google Shape;135;p28"/>
          <p:cNvSpPr/>
          <p:nvPr/>
        </p:nvSpPr>
        <p:spPr>
          <a:xfrm>
            <a:off x="460800" y="2600383"/>
            <a:ext cx="3686657" cy="31021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dirty="0">
                <a:solidFill>
                  <a:schemeClr val="dk1"/>
                </a:solidFill>
                <a:latin typeface="Calibri"/>
                <a:ea typeface="Akatab"/>
              </a:rPr>
              <a:t>Evolution and Features</a:t>
            </a:r>
            <a:endParaRPr lang="en-US" dirty="0">
              <a:solidFill>
                <a:srgbClr val="000000"/>
              </a:solidFill>
              <a:latin typeface="OpenSymbo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DA4080-3B96-2D4E-F87B-128768864F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-95269"/>
            <a:ext cx="4281877" cy="428187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2677F56E-6B3D-6924-0A32-7E7383F77297}"/>
              </a:ext>
            </a:extLst>
          </p:cNvPr>
          <p:cNvSpPr txBox="1">
            <a:spLocks/>
          </p:cNvSpPr>
          <p:nvPr/>
        </p:nvSpPr>
        <p:spPr>
          <a:xfrm>
            <a:off x="163542" y="150918"/>
            <a:ext cx="6237258" cy="561008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600" dirty="0">
                <a:solidFill>
                  <a:schemeClr val="dk1"/>
                </a:solidFill>
                <a:latin typeface="Aboreto"/>
                <a:ea typeface="Aboreto"/>
              </a:rPr>
              <a:t>Continuous Variable: Age, Calculating Entropy</a:t>
            </a:r>
            <a:endParaRPr lang="fr-FR" sz="2600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BF5B97F-72B5-4AF6-DBA0-4BEE99B3EB7D}"/>
              </a:ext>
            </a:extLst>
          </p:cNvPr>
          <p:cNvGrpSpPr/>
          <p:nvPr/>
        </p:nvGrpSpPr>
        <p:grpSpPr>
          <a:xfrm>
            <a:off x="163542" y="661541"/>
            <a:ext cx="6822571" cy="1102423"/>
            <a:chOff x="2286000" y="961905"/>
            <a:chExt cx="6822571" cy="110242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CDBC74D-7519-A5D9-A2D4-F8EB69860D28}"/>
                </a:ext>
              </a:extLst>
            </p:cNvPr>
            <p:cNvSpPr txBox="1"/>
            <p:nvPr/>
          </p:nvSpPr>
          <p:spPr>
            <a:xfrm>
              <a:off x="2286000" y="961905"/>
              <a:ext cx="45720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200" dirty="0"/>
                <a:t>Entropy= −</a:t>
              </a:r>
              <a:r>
                <a:rPr lang="en-IN" sz="1200" dirty="0" err="1"/>
                <a:t>pA</a:t>
              </a:r>
              <a:r>
                <a:rPr lang="en-IN" sz="1200" dirty="0"/>
                <a:t>​log2​(</a:t>
              </a:r>
              <a:r>
                <a:rPr lang="en-IN" sz="1200" dirty="0" err="1"/>
                <a:t>pA</a:t>
              </a:r>
              <a:r>
                <a:rPr lang="en-IN" sz="1200" dirty="0"/>
                <a:t>​) − </a:t>
              </a:r>
              <a:r>
                <a:rPr lang="en-IN" sz="1200" dirty="0" err="1"/>
                <a:t>pB</a:t>
              </a:r>
              <a:r>
                <a:rPr lang="en-IN" sz="1200" dirty="0"/>
                <a:t>​log2​(</a:t>
              </a:r>
              <a:r>
                <a:rPr lang="en-IN" sz="1200" dirty="0" err="1"/>
                <a:t>pB</a:t>
              </a:r>
              <a:r>
                <a:rPr lang="en-IN" sz="1200" dirty="0"/>
                <a:t>​)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4B581F5-3BB9-A3F5-997F-CF53D18946E7}"/>
                </a:ext>
              </a:extLst>
            </p:cNvPr>
            <p:cNvSpPr txBox="1"/>
            <p:nvPr/>
          </p:nvSpPr>
          <p:spPr>
            <a:xfrm>
              <a:off x="2307932" y="1064054"/>
              <a:ext cx="6800639" cy="10002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buNone/>
              </a:pPr>
              <a:endParaRPr lang="en-US" sz="1100" dirty="0"/>
            </a:p>
            <a:p>
              <a:r>
                <a:rPr lang="en-US" sz="1200" dirty="0" err="1"/>
                <a:t>pA</a:t>
              </a:r>
              <a:r>
                <a:rPr lang="en-US" sz="1200" dirty="0"/>
                <a:t>​ = proportion of Class A</a:t>
              </a:r>
            </a:p>
            <a:p>
              <a:r>
                <a:rPr lang="en-US" sz="1200" dirty="0" err="1"/>
                <a:t>pB</a:t>
              </a:r>
              <a:r>
                <a:rPr lang="en-US" sz="1200" dirty="0"/>
                <a:t>​ = proportion of Class B</a:t>
              </a:r>
            </a:p>
            <a:p>
              <a:endParaRPr lang="en-US" sz="1200" dirty="0"/>
            </a:p>
            <a:p>
              <a:pPr>
                <a:buNone/>
              </a:pPr>
              <a:r>
                <a:rPr lang="en-US" sz="1200" dirty="0"/>
                <a:t>Entropy ranges from 0 (pure) to 1 (max disorder).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E740008-0D64-E61B-7E42-4618D8E90358}"/>
              </a:ext>
            </a:extLst>
          </p:cNvPr>
          <p:cNvSpPr txBox="1"/>
          <p:nvPr/>
        </p:nvSpPr>
        <p:spPr>
          <a:xfrm>
            <a:off x="163542" y="2110085"/>
            <a:ext cx="159777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(a) Threshold = 35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4FA7095-739E-A550-7A57-949CAEFC1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6166067"/>
              </p:ext>
            </p:extLst>
          </p:nvPr>
        </p:nvGraphicFramePr>
        <p:xfrm>
          <a:off x="327295" y="2939974"/>
          <a:ext cx="2807308" cy="914400"/>
        </p:xfrm>
        <a:graphic>
          <a:graphicData uri="http://schemas.openxmlformats.org/drawingml/2006/table">
            <a:tbl>
              <a:tblPr/>
              <a:tblGrid>
                <a:gridCol w="1403654">
                  <a:extLst>
                    <a:ext uri="{9D8B030D-6E8A-4147-A177-3AD203B41FA5}">
                      <a16:colId xmlns:a16="http://schemas.microsoft.com/office/drawing/2014/main" val="3505898233"/>
                    </a:ext>
                  </a:extLst>
                </a:gridCol>
                <a:gridCol w="1403654">
                  <a:extLst>
                    <a:ext uri="{9D8B030D-6E8A-4147-A177-3AD203B41FA5}">
                      <a16:colId xmlns:a16="http://schemas.microsoft.com/office/drawing/2014/main" val="2710553831"/>
                    </a:ext>
                  </a:extLst>
                </a:gridCol>
              </a:tblGrid>
              <a:tr h="1860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900" dirty="0"/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900"/>
                        <a:t>Class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976121"/>
                  </a:ext>
                </a:extLst>
              </a:tr>
              <a:tr h="1860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900"/>
                        <a:t>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900" dirty="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4155266"/>
                  </a:ext>
                </a:extLst>
              </a:tr>
              <a:tr h="1860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900" dirty="0"/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900" dirty="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9673551"/>
                  </a:ext>
                </a:extLst>
              </a:tr>
              <a:tr h="1860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900" dirty="0"/>
                        <a:t>2A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0367405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7BF12131-65DA-414E-9DEB-DE375E35FF7C}"/>
              </a:ext>
            </a:extLst>
          </p:cNvPr>
          <p:cNvSpPr txBox="1"/>
          <p:nvPr/>
        </p:nvSpPr>
        <p:spPr>
          <a:xfrm>
            <a:off x="6646271" y="1645862"/>
            <a:ext cx="1083952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50" dirty="0"/>
              <a:t>Age &gt; 35, </a:t>
            </a:r>
            <a:r>
              <a:rPr lang="en-US" sz="1050" b="1" dirty="0"/>
              <a:t>ER</a:t>
            </a:r>
            <a:r>
              <a:rPr lang="en-US" sz="1050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C92D2A-E509-BDDF-019E-48848B81ABAC}"/>
              </a:ext>
            </a:extLst>
          </p:cNvPr>
          <p:cNvSpPr txBox="1"/>
          <p:nvPr/>
        </p:nvSpPr>
        <p:spPr>
          <a:xfrm>
            <a:off x="1361056" y="2678364"/>
            <a:ext cx="1176320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50" dirty="0"/>
              <a:t>Age ≤ 35, </a:t>
            </a:r>
            <a:r>
              <a:rPr lang="en-US" sz="1050" b="1" dirty="0"/>
              <a:t>EL</a:t>
            </a:r>
            <a:r>
              <a:rPr lang="en-US" sz="1050" dirty="0"/>
              <a:t> 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AECDBD69-8A8F-4782-4796-63016740D3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507751"/>
              </p:ext>
            </p:extLst>
          </p:nvPr>
        </p:nvGraphicFramePr>
        <p:xfrm>
          <a:off x="5207926" y="1907472"/>
          <a:ext cx="3556374" cy="1950720"/>
        </p:xfrm>
        <a:graphic>
          <a:graphicData uri="http://schemas.openxmlformats.org/drawingml/2006/table">
            <a:tbl>
              <a:tblPr/>
              <a:tblGrid>
                <a:gridCol w="1778187">
                  <a:extLst>
                    <a:ext uri="{9D8B030D-6E8A-4147-A177-3AD203B41FA5}">
                      <a16:colId xmlns:a16="http://schemas.microsoft.com/office/drawing/2014/main" val="2063059726"/>
                    </a:ext>
                  </a:extLst>
                </a:gridCol>
                <a:gridCol w="1778187">
                  <a:extLst>
                    <a:ext uri="{9D8B030D-6E8A-4147-A177-3AD203B41FA5}">
                      <a16:colId xmlns:a16="http://schemas.microsoft.com/office/drawing/2014/main" val="3557965395"/>
                    </a:ext>
                  </a:extLst>
                </a:gridCol>
              </a:tblGrid>
              <a:tr h="1856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/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Class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5738550"/>
                  </a:ext>
                </a:extLst>
              </a:tr>
              <a:tr h="1856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/>
                        <a:t>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3157302"/>
                  </a:ext>
                </a:extLst>
              </a:tr>
              <a:tr h="1856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3692980"/>
                  </a:ext>
                </a:extLst>
              </a:tr>
              <a:tr h="1856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6477044"/>
                  </a:ext>
                </a:extLst>
              </a:tr>
              <a:tr h="1856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/>
                        <a:t>55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533048"/>
                  </a:ext>
                </a:extLst>
              </a:tr>
              <a:tr h="1856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6838291"/>
                  </a:ext>
                </a:extLst>
              </a:tr>
              <a:tr h="1856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1433477"/>
                  </a:ext>
                </a:extLst>
              </a:tr>
              <a:tr h="1856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/>
                        <a:t>3B, 3A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631825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F6591BC3-85A9-5976-A137-031C213BAE62}"/>
              </a:ext>
            </a:extLst>
          </p:cNvPr>
          <p:cNvSpPr txBox="1"/>
          <p:nvPr/>
        </p:nvSpPr>
        <p:spPr>
          <a:xfrm>
            <a:off x="5207926" y="3972923"/>
            <a:ext cx="367278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/>
              <a:t>pA</a:t>
            </a:r>
            <a:r>
              <a:rPr lang="en-US" sz="1200" dirty="0"/>
              <a:t> = 3, </a:t>
            </a:r>
            <a:r>
              <a:rPr lang="en-US" sz="1200" dirty="0" err="1"/>
              <a:t>pB</a:t>
            </a:r>
            <a:r>
              <a:rPr lang="en-US" sz="1200" dirty="0"/>
              <a:t> = 3, </a:t>
            </a:r>
            <a:r>
              <a:rPr lang="en-US" sz="1200" dirty="0" err="1"/>
              <a:t>SubsetTotal</a:t>
            </a:r>
            <a:r>
              <a:rPr lang="en-US" sz="1200" dirty="0"/>
              <a:t> = 5, </a:t>
            </a:r>
            <a:r>
              <a:rPr lang="en-US" sz="1200" dirty="0" err="1"/>
              <a:t>DatasetTotal</a:t>
            </a:r>
            <a:r>
              <a:rPr lang="en-US" sz="1200" dirty="0"/>
              <a:t> = 7</a:t>
            </a:r>
          </a:p>
          <a:p>
            <a:endParaRPr lang="en-US" sz="1200" dirty="0"/>
          </a:p>
          <a:p>
            <a:r>
              <a:rPr lang="pl-PL" sz="1200" b="1" dirty="0"/>
              <a:t>E</a:t>
            </a:r>
            <a:r>
              <a:rPr lang="en-US" sz="1200" b="1" dirty="0"/>
              <a:t>R</a:t>
            </a:r>
            <a:r>
              <a:rPr lang="pl-PL" sz="1200" dirty="0"/>
              <a:t>=</a:t>
            </a:r>
            <a:r>
              <a:rPr lang="en-US" sz="1200" dirty="0"/>
              <a:t> </a:t>
            </a:r>
            <a:r>
              <a:rPr lang="pl-PL" sz="1200" dirty="0"/>
              <a:t>−(3/5)log2​(3/5)</a:t>
            </a:r>
            <a:r>
              <a:rPr lang="en-US" sz="1200" dirty="0"/>
              <a:t> </a:t>
            </a:r>
            <a:r>
              <a:rPr lang="pl-PL" sz="1200" dirty="0"/>
              <a:t>−</a:t>
            </a:r>
            <a:r>
              <a:rPr lang="en-US" sz="1200" dirty="0"/>
              <a:t> </a:t>
            </a:r>
            <a:r>
              <a:rPr lang="pl-PL" sz="1200" dirty="0"/>
              <a:t>(</a:t>
            </a:r>
            <a:r>
              <a:rPr lang="en-US" sz="1200" dirty="0"/>
              <a:t>3</a:t>
            </a:r>
            <a:r>
              <a:rPr lang="pl-PL" sz="1200" dirty="0"/>
              <a:t>/5)log2​(</a:t>
            </a:r>
            <a:r>
              <a:rPr lang="en-US" sz="1200" dirty="0"/>
              <a:t>3</a:t>
            </a:r>
            <a:r>
              <a:rPr lang="pl-PL" sz="1200" dirty="0"/>
              <a:t>/5)</a:t>
            </a:r>
            <a:r>
              <a:rPr lang="en-US" sz="1200" dirty="0"/>
              <a:t> </a:t>
            </a:r>
            <a:r>
              <a:rPr lang="pl-PL" sz="1200" dirty="0"/>
              <a:t>=</a:t>
            </a:r>
            <a:r>
              <a:rPr lang="en-US" sz="1200" dirty="0"/>
              <a:t> </a:t>
            </a:r>
            <a:r>
              <a:rPr lang="en-US" sz="1200" b="1" dirty="0"/>
              <a:t>1.0</a:t>
            </a:r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CF8AA2-4111-F39E-CA45-517DBF479BEF}"/>
              </a:ext>
            </a:extLst>
          </p:cNvPr>
          <p:cNvSpPr txBox="1"/>
          <p:nvPr/>
        </p:nvSpPr>
        <p:spPr>
          <a:xfrm>
            <a:off x="291866" y="4068475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100" b="1" dirty="0"/>
              <a:t>E</a:t>
            </a:r>
            <a:r>
              <a:rPr lang="en-US" sz="1100" b="1" dirty="0"/>
              <a:t>L = 0</a:t>
            </a:r>
            <a:endParaRPr lang="en-US" sz="11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758ED6C-FB94-766E-363A-C126C53E6A5C}"/>
              </a:ext>
            </a:extLst>
          </p:cNvPr>
          <p:cNvSpPr txBox="1"/>
          <p:nvPr/>
        </p:nvSpPr>
        <p:spPr>
          <a:xfrm>
            <a:off x="1924015" y="4661052"/>
            <a:ext cx="51203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WeightedEntropy ​= (2/8)(0)+(5/7)(1.0) = 0.75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13637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EFA29DD8-F192-8EF7-3EFF-E79A1D879479}"/>
              </a:ext>
            </a:extLst>
          </p:cNvPr>
          <p:cNvSpPr txBox="1"/>
          <p:nvPr/>
        </p:nvSpPr>
        <p:spPr>
          <a:xfrm>
            <a:off x="150046" y="267788"/>
            <a:ext cx="159777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(b) Threshold = 52.5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3C560C-3CCB-4112-D291-8DD1663583B9}"/>
              </a:ext>
            </a:extLst>
          </p:cNvPr>
          <p:cNvSpPr txBox="1"/>
          <p:nvPr/>
        </p:nvSpPr>
        <p:spPr>
          <a:xfrm>
            <a:off x="838060" y="643740"/>
            <a:ext cx="1176320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50" dirty="0"/>
              <a:t>Age ≤ 52.5, </a:t>
            </a:r>
            <a:r>
              <a:rPr lang="en-US" sz="1050" b="1" dirty="0"/>
              <a:t>EL</a:t>
            </a:r>
            <a:r>
              <a:rPr lang="en-US" sz="1050" dirty="0"/>
              <a:t> 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461D688-B1B1-7222-0A5D-787D25F5BE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686580"/>
              </p:ext>
            </p:extLst>
          </p:nvPr>
        </p:nvGraphicFramePr>
        <p:xfrm>
          <a:off x="371159" y="944950"/>
          <a:ext cx="2550872" cy="1760220"/>
        </p:xfrm>
        <a:graphic>
          <a:graphicData uri="http://schemas.openxmlformats.org/drawingml/2006/table">
            <a:tbl>
              <a:tblPr/>
              <a:tblGrid>
                <a:gridCol w="1275436">
                  <a:extLst>
                    <a:ext uri="{9D8B030D-6E8A-4147-A177-3AD203B41FA5}">
                      <a16:colId xmlns:a16="http://schemas.microsoft.com/office/drawing/2014/main" val="829294662"/>
                    </a:ext>
                  </a:extLst>
                </a:gridCol>
                <a:gridCol w="1275436">
                  <a:extLst>
                    <a:ext uri="{9D8B030D-6E8A-4147-A177-3AD203B41FA5}">
                      <a16:colId xmlns:a16="http://schemas.microsoft.com/office/drawing/2014/main" val="13850979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Class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99372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0282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40497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9279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22748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1558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 dirty="0"/>
                        <a:t>2A, 3B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9007850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DECF66C1-1FC9-0F80-AA76-911010809C42}"/>
              </a:ext>
            </a:extLst>
          </p:cNvPr>
          <p:cNvSpPr txBox="1"/>
          <p:nvPr/>
        </p:nvSpPr>
        <p:spPr>
          <a:xfrm>
            <a:off x="278264" y="2876318"/>
            <a:ext cx="36727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/>
              <a:t>pA</a:t>
            </a:r>
            <a:r>
              <a:rPr lang="en-US" sz="1200" dirty="0"/>
              <a:t> = 2, </a:t>
            </a:r>
            <a:r>
              <a:rPr lang="en-US" sz="1200" dirty="0" err="1"/>
              <a:t>pB</a:t>
            </a:r>
            <a:r>
              <a:rPr lang="en-US" sz="1200" dirty="0"/>
              <a:t> = 3, </a:t>
            </a:r>
            <a:r>
              <a:rPr lang="en-US" sz="1200" dirty="0" err="1"/>
              <a:t>SubsetTotal</a:t>
            </a:r>
            <a:r>
              <a:rPr lang="en-US" sz="1200" dirty="0"/>
              <a:t> = 5, </a:t>
            </a:r>
            <a:r>
              <a:rPr lang="en-US" sz="1200" dirty="0" err="1"/>
              <a:t>DatasetTotal</a:t>
            </a:r>
            <a:r>
              <a:rPr lang="en-US" sz="1200" dirty="0"/>
              <a:t> = 7</a:t>
            </a:r>
          </a:p>
          <a:p>
            <a:endParaRPr lang="en-US" sz="1200" dirty="0"/>
          </a:p>
          <a:p>
            <a:r>
              <a:rPr lang="pl-PL" sz="1200" b="1" dirty="0"/>
              <a:t>E</a:t>
            </a:r>
            <a:r>
              <a:rPr lang="en-US" sz="1200" b="1" dirty="0"/>
              <a:t>R</a:t>
            </a:r>
            <a:r>
              <a:rPr lang="pl-PL" sz="1200" dirty="0"/>
              <a:t>=</a:t>
            </a:r>
            <a:r>
              <a:rPr lang="en-US" sz="1200" dirty="0"/>
              <a:t> </a:t>
            </a:r>
            <a:r>
              <a:rPr lang="pl-PL" sz="1200" dirty="0"/>
              <a:t>−(</a:t>
            </a:r>
            <a:r>
              <a:rPr lang="en-US" sz="1200" dirty="0"/>
              <a:t>2</a:t>
            </a:r>
            <a:r>
              <a:rPr lang="pl-PL" sz="1200" dirty="0"/>
              <a:t>/5)log2​(</a:t>
            </a:r>
            <a:r>
              <a:rPr lang="en-US" sz="1200" dirty="0"/>
              <a:t>2</a:t>
            </a:r>
            <a:r>
              <a:rPr lang="pl-PL" sz="1200" dirty="0"/>
              <a:t>/5)</a:t>
            </a:r>
            <a:r>
              <a:rPr lang="en-US" sz="1200" dirty="0"/>
              <a:t> </a:t>
            </a:r>
            <a:r>
              <a:rPr lang="pl-PL" sz="1200" dirty="0"/>
              <a:t>−</a:t>
            </a:r>
            <a:r>
              <a:rPr lang="en-US" sz="1200" dirty="0"/>
              <a:t> </a:t>
            </a:r>
            <a:r>
              <a:rPr lang="pl-PL" sz="1200" dirty="0"/>
              <a:t>(</a:t>
            </a:r>
            <a:r>
              <a:rPr lang="en-US" sz="1200" dirty="0"/>
              <a:t>3</a:t>
            </a:r>
            <a:r>
              <a:rPr lang="pl-PL" sz="1200" dirty="0"/>
              <a:t>/5)log2​(</a:t>
            </a:r>
            <a:r>
              <a:rPr lang="en-US" sz="1200" dirty="0"/>
              <a:t>3</a:t>
            </a:r>
            <a:r>
              <a:rPr lang="pl-PL" sz="1200" dirty="0"/>
              <a:t>/5)</a:t>
            </a:r>
            <a:r>
              <a:rPr lang="en-US" sz="1200" dirty="0"/>
              <a:t> </a:t>
            </a:r>
            <a:r>
              <a:rPr lang="pl-PL" sz="1200" dirty="0"/>
              <a:t>=</a:t>
            </a:r>
            <a:r>
              <a:rPr lang="en-US" sz="1200" dirty="0"/>
              <a:t> </a:t>
            </a:r>
            <a:r>
              <a:rPr lang="en-US" sz="1200" b="1" dirty="0"/>
              <a:t>0.971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3B18F1-E75B-E266-0578-0908F090D2B8}"/>
              </a:ext>
            </a:extLst>
          </p:cNvPr>
          <p:cNvSpPr txBox="1"/>
          <p:nvPr/>
        </p:nvSpPr>
        <p:spPr>
          <a:xfrm>
            <a:off x="6173887" y="643740"/>
            <a:ext cx="1083952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50" dirty="0"/>
              <a:t>Age &gt; 35, </a:t>
            </a:r>
            <a:r>
              <a:rPr lang="en-US" sz="1050" b="1" dirty="0"/>
              <a:t>ER</a:t>
            </a:r>
            <a:r>
              <a:rPr lang="en-US" sz="1050" dirty="0"/>
              <a:t> </a:t>
            </a: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D4D74794-B1D7-09C7-0FF4-58D7CEF9ED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5728768"/>
              </p:ext>
            </p:extLst>
          </p:nvPr>
        </p:nvGraphicFramePr>
        <p:xfrm>
          <a:off x="5253687" y="944950"/>
          <a:ext cx="2924352" cy="1257300"/>
        </p:xfrm>
        <a:graphic>
          <a:graphicData uri="http://schemas.openxmlformats.org/drawingml/2006/table">
            <a:tbl>
              <a:tblPr/>
              <a:tblGrid>
                <a:gridCol w="1462176">
                  <a:extLst>
                    <a:ext uri="{9D8B030D-6E8A-4147-A177-3AD203B41FA5}">
                      <a16:colId xmlns:a16="http://schemas.microsoft.com/office/drawing/2014/main" val="2311127538"/>
                    </a:ext>
                  </a:extLst>
                </a:gridCol>
                <a:gridCol w="1462176">
                  <a:extLst>
                    <a:ext uri="{9D8B030D-6E8A-4147-A177-3AD203B41FA5}">
                      <a16:colId xmlns:a16="http://schemas.microsoft.com/office/drawing/2014/main" val="24644181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Class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51576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55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8998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5076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8730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 dirty="0"/>
                        <a:t>3A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3349086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086E72CD-7F26-0134-536C-7E3E44B3A526}"/>
              </a:ext>
            </a:extLst>
          </p:cNvPr>
          <p:cNvSpPr txBox="1"/>
          <p:nvPr/>
        </p:nvSpPr>
        <p:spPr>
          <a:xfrm>
            <a:off x="5174290" y="2363230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100" b="1" dirty="0"/>
              <a:t>E</a:t>
            </a:r>
            <a:r>
              <a:rPr lang="en-US" sz="1100" b="1" dirty="0"/>
              <a:t>R = 0</a:t>
            </a:r>
            <a:endParaRPr lang="en-US" sz="11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EB103E4-26F2-CE15-7D0A-580076ABCE20}"/>
              </a:ext>
            </a:extLst>
          </p:cNvPr>
          <p:cNvSpPr txBox="1"/>
          <p:nvPr/>
        </p:nvSpPr>
        <p:spPr>
          <a:xfrm>
            <a:off x="1682445" y="3781065"/>
            <a:ext cx="5779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/>
              <a:t>WeightedEntropy ​= (5/8)(0.971) + (</a:t>
            </a:r>
            <a:r>
              <a:rPr lang="it-IT" dirty="0"/>
              <a:t>3</a:t>
            </a:r>
            <a:r>
              <a:rPr lang="it-IT" sz="1800" dirty="0"/>
              <a:t>/8)(0) = 0.607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79152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7F46A480-C18E-D379-1D8A-FC111E40F3FE}"/>
              </a:ext>
            </a:extLst>
          </p:cNvPr>
          <p:cNvSpPr txBox="1">
            <a:spLocks/>
          </p:cNvSpPr>
          <p:nvPr/>
        </p:nvSpPr>
        <p:spPr>
          <a:xfrm>
            <a:off x="163542" y="150918"/>
            <a:ext cx="6237258" cy="561008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600" dirty="0">
                <a:solidFill>
                  <a:schemeClr val="dk1"/>
                </a:solidFill>
                <a:latin typeface="Aboreto"/>
                <a:ea typeface="Aboreto"/>
              </a:rPr>
              <a:t>Continuous Variable: Age, Calculating Information Gain</a:t>
            </a:r>
            <a:endParaRPr lang="fr-FR" sz="2600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30B0C6-87D7-95E0-80C9-1D13CD089C18}"/>
              </a:ext>
            </a:extLst>
          </p:cNvPr>
          <p:cNvSpPr txBox="1"/>
          <p:nvPr/>
        </p:nvSpPr>
        <p:spPr>
          <a:xfrm>
            <a:off x="163542" y="766850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/>
              <a:t>Original entropy (whole dataset): A5, B3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99FE81-46FA-6B04-C560-E566C014B853}"/>
              </a:ext>
            </a:extLst>
          </p:cNvPr>
          <p:cNvSpPr txBox="1"/>
          <p:nvPr/>
        </p:nvSpPr>
        <p:spPr>
          <a:xfrm>
            <a:off x="2689950" y="1079759"/>
            <a:ext cx="361299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b="1" dirty="0"/>
              <a:t>E</a:t>
            </a:r>
            <a:r>
              <a:rPr lang="en-US" sz="1200" b="1" dirty="0" err="1"/>
              <a:t>ntropy</a:t>
            </a:r>
            <a:r>
              <a:rPr lang="en-US" sz="1200" b="1" dirty="0"/>
              <a:t> </a:t>
            </a:r>
            <a:r>
              <a:rPr lang="pl-PL" sz="1200" dirty="0"/>
              <a:t>=</a:t>
            </a:r>
            <a:r>
              <a:rPr lang="en-US" sz="1200" dirty="0"/>
              <a:t> </a:t>
            </a:r>
            <a:r>
              <a:rPr lang="pl-PL" sz="1200" dirty="0"/>
              <a:t>−(</a:t>
            </a:r>
            <a:r>
              <a:rPr lang="en-US" sz="1200" dirty="0"/>
              <a:t>5</a:t>
            </a:r>
            <a:r>
              <a:rPr lang="pl-PL" sz="1200" dirty="0"/>
              <a:t>/</a:t>
            </a:r>
            <a:r>
              <a:rPr lang="en-US" sz="1200" dirty="0"/>
              <a:t>8</a:t>
            </a:r>
            <a:r>
              <a:rPr lang="pl-PL" sz="1200" dirty="0"/>
              <a:t>)log2​(</a:t>
            </a:r>
            <a:r>
              <a:rPr lang="en-US" sz="1200" dirty="0"/>
              <a:t>5</a:t>
            </a:r>
            <a:r>
              <a:rPr lang="pl-PL" sz="1200" dirty="0"/>
              <a:t>/</a:t>
            </a:r>
            <a:r>
              <a:rPr lang="en-US" sz="1200" dirty="0"/>
              <a:t>8</a:t>
            </a:r>
            <a:r>
              <a:rPr lang="pl-PL" sz="1200" dirty="0"/>
              <a:t>)</a:t>
            </a:r>
            <a:r>
              <a:rPr lang="en-US" sz="1200" dirty="0"/>
              <a:t> </a:t>
            </a:r>
            <a:r>
              <a:rPr lang="pl-PL" sz="1200" dirty="0"/>
              <a:t>−</a:t>
            </a:r>
            <a:r>
              <a:rPr lang="en-US" sz="1200" dirty="0"/>
              <a:t> </a:t>
            </a:r>
            <a:r>
              <a:rPr lang="pl-PL" sz="1200" dirty="0"/>
              <a:t>(</a:t>
            </a:r>
            <a:r>
              <a:rPr lang="en-US" sz="1200" dirty="0"/>
              <a:t>3</a:t>
            </a:r>
            <a:r>
              <a:rPr lang="pl-PL" sz="1200" dirty="0"/>
              <a:t>/</a:t>
            </a:r>
            <a:r>
              <a:rPr lang="en-US" sz="1200" dirty="0"/>
              <a:t>8</a:t>
            </a:r>
            <a:r>
              <a:rPr lang="pl-PL" sz="1200" dirty="0"/>
              <a:t>)log2​(</a:t>
            </a:r>
            <a:r>
              <a:rPr lang="en-US" sz="1200" dirty="0"/>
              <a:t>3</a:t>
            </a:r>
            <a:r>
              <a:rPr lang="pl-PL" sz="1200" dirty="0"/>
              <a:t>/</a:t>
            </a:r>
            <a:r>
              <a:rPr lang="en-US" sz="1200" dirty="0"/>
              <a:t>8</a:t>
            </a:r>
            <a:r>
              <a:rPr lang="pl-PL" sz="1200" dirty="0"/>
              <a:t>)</a:t>
            </a:r>
            <a:r>
              <a:rPr lang="en-US" sz="1200" dirty="0"/>
              <a:t> </a:t>
            </a:r>
            <a:r>
              <a:rPr lang="pl-PL" sz="1200" dirty="0"/>
              <a:t>=</a:t>
            </a:r>
            <a:r>
              <a:rPr lang="en-US" sz="1200" dirty="0"/>
              <a:t> </a:t>
            </a:r>
            <a:r>
              <a:rPr lang="en-US" sz="1200" b="1" dirty="0"/>
              <a:t>0.954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2693B4-72EB-DAF7-F746-D5639ACC3BC4}"/>
              </a:ext>
            </a:extLst>
          </p:cNvPr>
          <p:cNvSpPr txBox="1"/>
          <p:nvPr/>
        </p:nvSpPr>
        <p:spPr>
          <a:xfrm>
            <a:off x="3116046" y="1411682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/>
              <a:t>Gain = Entropy − </a:t>
            </a:r>
            <a:r>
              <a:rPr lang="it-IT" sz="1200" dirty="0"/>
              <a:t>WeightedEntropy </a:t>
            </a:r>
            <a:r>
              <a:rPr lang="en-IN" sz="1200" dirty="0"/>
              <a:t>​</a:t>
            </a:r>
            <a:endParaRPr lang="en-US" sz="12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7DFCA71-286C-63BE-DC8F-1AF0C0ABC3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0827044"/>
              </p:ext>
            </p:extLst>
          </p:nvPr>
        </p:nvGraphicFramePr>
        <p:xfrm>
          <a:off x="1834387" y="2094867"/>
          <a:ext cx="5475225" cy="777240"/>
        </p:xfrm>
        <a:graphic>
          <a:graphicData uri="http://schemas.openxmlformats.org/drawingml/2006/table">
            <a:tbl>
              <a:tblPr/>
              <a:tblGrid>
                <a:gridCol w="1825075">
                  <a:extLst>
                    <a:ext uri="{9D8B030D-6E8A-4147-A177-3AD203B41FA5}">
                      <a16:colId xmlns:a16="http://schemas.microsoft.com/office/drawing/2014/main" val="2310115102"/>
                    </a:ext>
                  </a:extLst>
                </a:gridCol>
                <a:gridCol w="1825075">
                  <a:extLst>
                    <a:ext uri="{9D8B030D-6E8A-4147-A177-3AD203B41FA5}">
                      <a16:colId xmlns:a16="http://schemas.microsoft.com/office/drawing/2014/main" val="971341084"/>
                    </a:ext>
                  </a:extLst>
                </a:gridCol>
                <a:gridCol w="1825075">
                  <a:extLst>
                    <a:ext uri="{9D8B030D-6E8A-4147-A177-3AD203B41FA5}">
                      <a16:colId xmlns:a16="http://schemas.microsoft.com/office/drawing/2014/main" val="3430512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Threshold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100" dirty="0"/>
                        <a:t>WeightedEntropy</a:t>
                      </a:r>
                      <a:endParaRPr lang="en-IN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 dirty="0" err="1"/>
                        <a:t>InformationGain</a:t>
                      </a:r>
                      <a:endParaRPr lang="en-IN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126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35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0.750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0.954 - 0.750 = </a:t>
                      </a:r>
                      <a:r>
                        <a:rPr lang="en-IN" sz="1100" b="1"/>
                        <a:t>0.204</a:t>
                      </a:r>
                      <a:endParaRPr lang="en-IN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118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52.5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0.607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 dirty="0"/>
                        <a:t>0.954 - 0.607 = </a:t>
                      </a:r>
                      <a:r>
                        <a:rPr lang="en-IN" sz="1100" b="1" dirty="0"/>
                        <a:t>0.347</a:t>
                      </a:r>
                      <a:endParaRPr lang="en-IN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1684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1140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8D724C97-1054-0FDF-B509-A007FC5C82BF}"/>
              </a:ext>
            </a:extLst>
          </p:cNvPr>
          <p:cNvSpPr txBox="1">
            <a:spLocks/>
          </p:cNvSpPr>
          <p:nvPr/>
        </p:nvSpPr>
        <p:spPr>
          <a:xfrm>
            <a:off x="163542" y="150918"/>
            <a:ext cx="6237258" cy="561008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600" dirty="0">
                <a:solidFill>
                  <a:schemeClr val="dk1"/>
                </a:solidFill>
                <a:latin typeface="Aboreto"/>
                <a:ea typeface="Aboreto"/>
              </a:rPr>
              <a:t>Categorical Variable: Color</a:t>
            </a:r>
            <a:endParaRPr lang="fr-FR" sz="2600" dirty="0">
              <a:solidFill>
                <a:schemeClr val="dk1"/>
              </a:solidFill>
              <a:latin typeface="Arial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B8C8EC4-A605-93D3-561B-CD0DCB3D6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651022"/>
              </p:ext>
            </p:extLst>
          </p:nvPr>
        </p:nvGraphicFramePr>
        <p:xfrm>
          <a:off x="1626350" y="678221"/>
          <a:ext cx="5803570" cy="1280160"/>
        </p:xfrm>
        <a:graphic>
          <a:graphicData uri="http://schemas.openxmlformats.org/drawingml/2006/table">
            <a:tbl>
              <a:tblPr/>
              <a:tblGrid>
                <a:gridCol w="1160714">
                  <a:extLst>
                    <a:ext uri="{9D8B030D-6E8A-4147-A177-3AD203B41FA5}">
                      <a16:colId xmlns:a16="http://schemas.microsoft.com/office/drawing/2014/main" val="2269781278"/>
                    </a:ext>
                  </a:extLst>
                </a:gridCol>
                <a:gridCol w="1160714">
                  <a:extLst>
                    <a:ext uri="{9D8B030D-6E8A-4147-A177-3AD203B41FA5}">
                      <a16:colId xmlns:a16="http://schemas.microsoft.com/office/drawing/2014/main" val="1652220489"/>
                    </a:ext>
                  </a:extLst>
                </a:gridCol>
                <a:gridCol w="1160714">
                  <a:extLst>
                    <a:ext uri="{9D8B030D-6E8A-4147-A177-3AD203B41FA5}">
                      <a16:colId xmlns:a16="http://schemas.microsoft.com/office/drawing/2014/main" val="2842811385"/>
                    </a:ext>
                  </a:extLst>
                </a:gridCol>
                <a:gridCol w="1160714">
                  <a:extLst>
                    <a:ext uri="{9D8B030D-6E8A-4147-A177-3AD203B41FA5}">
                      <a16:colId xmlns:a16="http://schemas.microsoft.com/office/drawing/2014/main" val="1171286175"/>
                    </a:ext>
                  </a:extLst>
                </a:gridCol>
                <a:gridCol w="1160714">
                  <a:extLst>
                    <a:ext uri="{9D8B030D-6E8A-4147-A177-3AD203B41FA5}">
                      <a16:colId xmlns:a16="http://schemas.microsoft.com/office/drawing/2014/main" val="328081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 dirty="0" err="1"/>
                        <a:t>Color</a:t>
                      </a:r>
                      <a:endParaRPr lang="en-IN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 dirty="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 dirty="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 dirty="0"/>
                        <a:t>Total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 dirty="0"/>
                        <a:t>Class Distribution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30923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 dirty="0"/>
                        <a:t>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 dirty="0"/>
                        <a:t>2A, 1B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21635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/>
                        <a:t>Blue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/>
                        <a:t>All 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94331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/>
                        <a:t>Green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200" dirty="0"/>
                        <a:t>1A, 2B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723850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D635D07-EA57-8D14-8D1E-3C2FC295A0F6}"/>
              </a:ext>
            </a:extLst>
          </p:cNvPr>
          <p:cNvSpPr txBox="1"/>
          <p:nvPr/>
        </p:nvSpPr>
        <p:spPr>
          <a:xfrm>
            <a:off x="2470629" y="2065016"/>
            <a:ext cx="361299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b="1" dirty="0"/>
              <a:t>E</a:t>
            </a:r>
            <a:r>
              <a:rPr lang="en-US" sz="1200" b="1" dirty="0" err="1"/>
              <a:t>ntropy</a:t>
            </a:r>
            <a:r>
              <a:rPr lang="en-US" sz="1200" b="1" dirty="0"/>
              <a:t> </a:t>
            </a:r>
            <a:r>
              <a:rPr lang="pl-PL" sz="1200" dirty="0"/>
              <a:t>=</a:t>
            </a:r>
            <a:r>
              <a:rPr lang="en-US" sz="1200" dirty="0"/>
              <a:t> </a:t>
            </a:r>
            <a:r>
              <a:rPr lang="pl-PL" sz="1200" dirty="0"/>
              <a:t>−(</a:t>
            </a:r>
            <a:r>
              <a:rPr lang="en-US" sz="1200" dirty="0"/>
              <a:t>5</a:t>
            </a:r>
            <a:r>
              <a:rPr lang="pl-PL" sz="1200" dirty="0"/>
              <a:t>/</a:t>
            </a:r>
            <a:r>
              <a:rPr lang="en-US" sz="1200" dirty="0"/>
              <a:t>8</a:t>
            </a:r>
            <a:r>
              <a:rPr lang="pl-PL" sz="1200" dirty="0"/>
              <a:t>)log2​(</a:t>
            </a:r>
            <a:r>
              <a:rPr lang="en-US" sz="1200" dirty="0"/>
              <a:t>5</a:t>
            </a:r>
            <a:r>
              <a:rPr lang="pl-PL" sz="1200" dirty="0"/>
              <a:t>/</a:t>
            </a:r>
            <a:r>
              <a:rPr lang="en-US" sz="1200" dirty="0"/>
              <a:t>8</a:t>
            </a:r>
            <a:r>
              <a:rPr lang="pl-PL" sz="1200" dirty="0"/>
              <a:t>)</a:t>
            </a:r>
            <a:r>
              <a:rPr lang="en-US" sz="1200" dirty="0"/>
              <a:t> </a:t>
            </a:r>
            <a:r>
              <a:rPr lang="pl-PL" sz="1200" dirty="0"/>
              <a:t>−</a:t>
            </a:r>
            <a:r>
              <a:rPr lang="en-US" sz="1200" dirty="0"/>
              <a:t> </a:t>
            </a:r>
            <a:r>
              <a:rPr lang="pl-PL" sz="1200" dirty="0"/>
              <a:t>(</a:t>
            </a:r>
            <a:r>
              <a:rPr lang="en-US" sz="1200" dirty="0"/>
              <a:t>3</a:t>
            </a:r>
            <a:r>
              <a:rPr lang="pl-PL" sz="1200" dirty="0"/>
              <a:t>/</a:t>
            </a:r>
            <a:r>
              <a:rPr lang="en-US" sz="1200" dirty="0"/>
              <a:t>8</a:t>
            </a:r>
            <a:r>
              <a:rPr lang="pl-PL" sz="1200" dirty="0"/>
              <a:t>)log2​(</a:t>
            </a:r>
            <a:r>
              <a:rPr lang="en-US" sz="1200" dirty="0"/>
              <a:t>3</a:t>
            </a:r>
            <a:r>
              <a:rPr lang="pl-PL" sz="1200" dirty="0"/>
              <a:t>/</a:t>
            </a:r>
            <a:r>
              <a:rPr lang="en-US" sz="1200" dirty="0"/>
              <a:t>8</a:t>
            </a:r>
            <a:r>
              <a:rPr lang="pl-PL" sz="1200" dirty="0"/>
              <a:t>)</a:t>
            </a:r>
            <a:r>
              <a:rPr lang="en-US" sz="1200" dirty="0"/>
              <a:t> </a:t>
            </a:r>
            <a:r>
              <a:rPr lang="pl-PL" sz="1200" dirty="0"/>
              <a:t>=</a:t>
            </a:r>
            <a:r>
              <a:rPr lang="en-US" sz="1200" dirty="0"/>
              <a:t> </a:t>
            </a:r>
            <a:r>
              <a:rPr lang="en-US" sz="1200" b="1" dirty="0"/>
              <a:t>0.954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BE4B40F-C965-C6FB-27D5-5A494FE00C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1588"/>
              </p:ext>
            </p:extLst>
          </p:nvPr>
        </p:nvGraphicFramePr>
        <p:xfrm>
          <a:off x="2253945" y="2890496"/>
          <a:ext cx="4636110" cy="1005840"/>
        </p:xfrm>
        <a:graphic>
          <a:graphicData uri="http://schemas.openxmlformats.org/drawingml/2006/table">
            <a:tbl>
              <a:tblPr/>
              <a:tblGrid>
                <a:gridCol w="1545370">
                  <a:extLst>
                    <a:ext uri="{9D8B030D-6E8A-4147-A177-3AD203B41FA5}">
                      <a16:colId xmlns:a16="http://schemas.microsoft.com/office/drawing/2014/main" val="806550144"/>
                    </a:ext>
                  </a:extLst>
                </a:gridCol>
                <a:gridCol w="1545370">
                  <a:extLst>
                    <a:ext uri="{9D8B030D-6E8A-4147-A177-3AD203B41FA5}">
                      <a16:colId xmlns:a16="http://schemas.microsoft.com/office/drawing/2014/main" val="1223873926"/>
                    </a:ext>
                  </a:extLst>
                </a:gridCol>
                <a:gridCol w="1545370">
                  <a:extLst>
                    <a:ext uri="{9D8B030D-6E8A-4147-A177-3AD203B41FA5}">
                      <a16:colId xmlns:a16="http://schemas.microsoft.com/office/drawing/2014/main" val="17528417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Split 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Entropy After Split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Information Gain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24509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 dirty="0"/>
                        <a:t>Blue vs {Red, Green}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0.750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 b="1"/>
                        <a:t>0.204</a:t>
                      </a:r>
                      <a:endParaRPr lang="en-IN" sz="105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97965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Green vs {Red, Blue}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0.794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0.160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1791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Red vs {Blue, Green}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/>
                        <a:t>0.952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50" dirty="0"/>
                        <a:t>0.002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31709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7552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9E058E8-8189-6FAD-622E-A594425A132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539583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9E058E8-8189-6FAD-622E-A594425A13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772F7D8-E794-9A3B-67B5-E9BF158428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0689"/>
              </p:ext>
            </p:extLst>
          </p:nvPr>
        </p:nvGraphicFramePr>
        <p:xfrm>
          <a:off x="796834" y="643346"/>
          <a:ext cx="6763296" cy="4173591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127216">
                  <a:extLst>
                    <a:ext uri="{9D8B030D-6E8A-4147-A177-3AD203B41FA5}">
                      <a16:colId xmlns:a16="http://schemas.microsoft.com/office/drawing/2014/main" val="1153416453"/>
                    </a:ext>
                  </a:extLst>
                </a:gridCol>
                <a:gridCol w="1127216">
                  <a:extLst>
                    <a:ext uri="{9D8B030D-6E8A-4147-A177-3AD203B41FA5}">
                      <a16:colId xmlns:a16="http://schemas.microsoft.com/office/drawing/2014/main" val="237897043"/>
                    </a:ext>
                  </a:extLst>
                </a:gridCol>
                <a:gridCol w="1127216">
                  <a:extLst>
                    <a:ext uri="{9D8B030D-6E8A-4147-A177-3AD203B41FA5}">
                      <a16:colId xmlns:a16="http://schemas.microsoft.com/office/drawing/2014/main" val="837814334"/>
                    </a:ext>
                  </a:extLst>
                </a:gridCol>
                <a:gridCol w="1127216">
                  <a:extLst>
                    <a:ext uri="{9D8B030D-6E8A-4147-A177-3AD203B41FA5}">
                      <a16:colId xmlns:a16="http://schemas.microsoft.com/office/drawing/2014/main" val="2363955787"/>
                    </a:ext>
                  </a:extLst>
                </a:gridCol>
                <a:gridCol w="1127216">
                  <a:extLst>
                    <a:ext uri="{9D8B030D-6E8A-4147-A177-3AD203B41FA5}">
                      <a16:colId xmlns:a16="http://schemas.microsoft.com/office/drawing/2014/main" val="3309825612"/>
                    </a:ext>
                  </a:extLst>
                </a:gridCol>
                <a:gridCol w="1127216">
                  <a:extLst>
                    <a:ext uri="{9D8B030D-6E8A-4147-A177-3AD203B41FA5}">
                      <a16:colId xmlns:a16="http://schemas.microsoft.com/office/drawing/2014/main" val="2024571747"/>
                    </a:ext>
                  </a:extLst>
                </a:gridCol>
              </a:tblGrid>
              <a:tr h="46373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>
                          <a:solidFill>
                            <a:sysClr val="windowText" lastClr="000000"/>
                          </a:solidFill>
                        </a:rPr>
                        <a:t>Day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Outlook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Temperature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Humidity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>
                          <a:solidFill>
                            <a:sysClr val="windowText" lastClr="000000"/>
                          </a:solidFill>
                        </a:rPr>
                        <a:t>Wind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Play Tennis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2677689345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Sunny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Hot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High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>
                          <a:solidFill>
                            <a:sysClr val="windowText" lastClr="000000"/>
                          </a:solidFill>
                        </a:rPr>
                        <a:t>Weak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No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2409114923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Sunny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Hot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High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Strong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No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1292536924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Overcast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Hot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High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Weak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3989457170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Rain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>
                          <a:solidFill>
                            <a:sysClr val="windowText" lastClr="000000"/>
                          </a:solidFill>
                        </a:rPr>
                        <a:t>Mild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High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Weak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890390053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Rain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Cool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Normal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Weak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3418386125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6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Rain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Cool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Normal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Strong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No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1210346553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7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Overcast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Cool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Normal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Strong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3259136396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Sunny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Mild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High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Weak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No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4249543253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9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Sunny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Cool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>
                          <a:solidFill>
                            <a:sysClr val="windowText" lastClr="000000"/>
                          </a:solidFill>
                        </a:rPr>
                        <a:t>Normal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Weak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2249395372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10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Rain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Mild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Normal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Weak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4038917535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11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Sunny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Mild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Normal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Strong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3115809784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12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Overcast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Mild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High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Strong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167615004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13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Overcast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Hot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Normal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Weak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2030403996"/>
                  </a:ext>
                </a:extLst>
              </a:tr>
              <a:tr h="26499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14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Rain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Mild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High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ysClr val="windowText" lastClr="000000"/>
                          </a:solidFill>
                        </a:rPr>
                        <a:t>Strong</a:t>
                      </a:r>
                    </a:p>
                  </a:txBody>
                  <a:tcPr marL="51783" marR="51783" marT="25891" marB="2589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>
                          <a:solidFill>
                            <a:sysClr val="windowText" lastClr="000000"/>
                          </a:solidFill>
                        </a:rPr>
                        <a:t>No</a:t>
                      </a:r>
                    </a:p>
                  </a:txBody>
                  <a:tcPr marL="51783" marR="51783" marT="25891" marB="25891" anchor="ctr"/>
                </a:tc>
                <a:extLst>
                  <a:ext uri="{0D108BD9-81ED-4DB2-BD59-A6C34878D82A}">
                    <a16:rowId xmlns:a16="http://schemas.microsoft.com/office/drawing/2014/main" val="708103452"/>
                  </a:ext>
                </a:extLst>
              </a:tr>
            </a:tbl>
          </a:graphicData>
        </a:graphic>
      </p:graphicFrame>
      <p:sp>
        <p:nvSpPr>
          <p:cNvPr id="2" name="PlaceHolder 1">
            <a:extLst>
              <a:ext uri="{FF2B5EF4-FFF2-40B4-BE49-F238E27FC236}">
                <a16:creationId xmlns:a16="http://schemas.microsoft.com/office/drawing/2014/main" id="{ED4D1008-280A-435E-089A-0BD8353DE0F8}"/>
              </a:ext>
            </a:extLst>
          </p:cNvPr>
          <p:cNvSpPr txBox="1">
            <a:spLocks/>
          </p:cNvSpPr>
          <p:nvPr/>
        </p:nvSpPr>
        <p:spPr>
          <a:xfrm>
            <a:off x="163542" y="150918"/>
            <a:ext cx="6237258" cy="561008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600" dirty="0">
                <a:solidFill>
                  <a:schemeClr val="dk1"/>
                </a:solidFill>
                <a:latin typeface="Aboreto"/>
                <a:ea typeface="Aboreto"/>
              </a:rPr>
              <a:t>Sample</a:t>
            </a:r>
            <a:endParaRPr lang="fr-FR" sz="2600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82971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2913665-AA58-E4C6-4965-2D1E698C1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5319DF56-87C5-63B9-39FC-F5CF3268ABF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5319DF56-87C5-63B9-39FC-F5CF3268AB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 descr="A diagram of a diagram&#10;&#10;AI-generated content may be incorrect.">
            <a:extLst>
              <a:ext uri="{FF2B5EF4-FFF2-40B4-BE49-F238E27FC236}">
                <a16:creationId xmlns:a16="http://schemas.microsoft.com/office/drawing/2014/main" id="{82E92126-0361-61F4-09B6-72769983AC9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899" y="249143"/>
            <a:ext cx="5461988" cy="45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217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894A0DB0-EE6F-079A-2CD9-03774B0F2C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978166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94A0DB0-EE6F-079A-2CD9-03774B0F2C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23800" y="457200"/>
            <a:ext cx="5562360" cy="69480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 fontScale="92500" lnSpcReduction="9999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Pruning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1ADCA4-AD8C-F072-E095-EC1A79FD8D8E}"/>
              </a:ext>
            </a:extLst>
          </p:cNvPr>
          <p:cNvSpPr txBox="1"/>
          <p:nvPr/>
        </p:nvSpPr>
        <p:spPr>
          <a:xfrm>
            <a:off x="702128" y="927462"/>
            <a:ext cx="56122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- Remove branches that does not contribute to accuracy, Ex: very less in dataset</a:t>
            </a:r>
          </a:p>
        </p:txBody>
      </p:sp>
      <p:pic>
        <p:nvPicPr>
          <p:cNvPr id="15" name="Picture 14" descr="A screenshot of a diagram&#10;&#10;AI-generated content may be incorrect.">
            <a:extLst>
              <a:ext uri="{FF2B5EF4-FFF2-40B4-BE49-F238E27FC236}">
                <a16:creationId xmlns:a16="http://schemas.microsoft.com/office/drawing/2014/main" id="{2E68D325-2979-DC9D-D11C-EAA045BEDBB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78" y="1293223"/>
            <a:ext cx="6619982" cy="347145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D611537A-D179-F84D-3D86-DF4EEAFE7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66519263-8F4B-24B7-8E75-C36745F7D46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073681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66519263-8F4B-24B7-8E75-C36745F7D4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4" name="PlaceHolder 1">
            <a:extLst>
              <a:ext uri="{FF2B5EF4-FFF2-40B4-BE49-F238E27FC236}">
                <a16:creationId xmlns:a16="http://schemas.microsoft.com/office/drawing/2014/main" id="{3D936408-30BA-67E0-B247-DD4B40916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00" y="457200"/>
            <a:ext cx="5562360" cy="69480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 fontScale="92500" lnSpcReduction="9999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After Pruning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6" name="Picture 5" descr="A diagram of a company&#10;&#10;AI-generated content may be incorrect.">
            <a:extLst>
              <a:ext uri="{FF2B5EF4-FFF2-40B4-BE49-F238E27FC236}">
                <a16:creationId xmlns:a16="http://schemas.microsoft.com/office/drawing/2014/main" id="{A12C51D8-E5EC-240B-6F51-C58DC7ED6A2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625" y="1038497"/>
            <a:ext cx="5372196" cy="400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533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F3AE400-54FA-3CC0-1802-5A7261ABC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89075EF2-0FB1-78C7-4213-AF30999941D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9075EF2-0FB1-78C7-4213-AF30999941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4" name="PlaceHolder 1">
            <a:extLst>
              <a:ext uri="{FF2B5EF4-FFF2-40B4-BE49-F238E27FC236}">
                <a16:creationId xmlns:a16="http://schemas.microsoft.com/office/drawing/2014/main" id="{5E173051-35FB-799B-BDE9-055CAA2C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00" y="457200"/>
            <a:ext cx="5562360" cy="69480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 fontScale="92500" lnSpcReduction="9999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Boosting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4" name="Picture 3" descr="A diagram of a diagram&#10;&#10;AI-generated content may be incorrect.">
            <a:extLst>
              <a:ext uri="{FF2B5EF4-FFF2-40B4-BE49-F238E27FC236}">
                <a16:creationId xmlns:a16="http://schemas.microsoft.com/office/drawing/2014/main" id="{D03E6ADE-8042-BCEA-37D7-6C63D57213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96" y="1296489"/>
            <a:ext cx="7675472" cy="3366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DF246-C0B6-8731-1603-9ACC20C1C80A}"/>
              </a:ext>
            </a:extLst>
          </p:cNvPr>
          <p:cNvSpPr txBox="1"/>
          <p:nvPr/>
        </p:nvSpPr>
        <p:spPr>
          <a:xfrm>
            <a:off x="702128" y="927462"/>
            <a:ext cx="39036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- Combining multiple weak trees to create a strong one</a:t>
            </a:r>
          </a:p>
        </p:txBody>
      </p:sp>
    </p:spTree>
    <p:extLst>
      <p:ext uri="{BB962C8B-B14F-4D97-AF65-F5344CB8AC3E}">
        <p14:creationId xmlns:p14="http://schemas.microsoft.com/office/powerpoint/2010/main" val="1684097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2873113A-753C-329F-AFF7-BFFC073FF51E}"/>
              </a:ext>
            </a:extLst>
          </p:cNvPr>
          <p:cNvSpPr txBox="1">
            <a:spLocks/>
          </p:cNvSpPr>
          <p:nvPr/>
        </p:nvSpPr>
        <p:spPr>
          <a:xfrm>
            <a:off x="693617" y="434340"/>
            <a:ext cx="5562360" cy="69480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 fontScale="92500" lnSpcReduction="9999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000" dirty="0">
                <a:solidFill>
                  <a:schemeClr val="dk1"/>
                </a:solidFill>
                <a:latin typeface="Aboreto"/>
                <a:ea typeface="Aboreto"/>
              </a:rPr>
              <a:t>Handle Missing Data</a:t>
            </a:r>
            <a:endParaRPr lang="fr-FR" sz="3000" dirty="0">
              <a:solidFill>
                <a:schemeClr val="dk1"/>
              </a:solidFill>
              <a:latin typeface="Arial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584BF7C-8A4B-2F98-285E-621939B982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427493"/>
              </p:ext>
            </p:extLst>
          </p:nvPr>
        </p:nvGraphicFramePr>
        <p:xfrm>
          <a:off x="1561011" y="1012349"/>
          <a:ext cx="6217920" cy="777240"/>
        </p:xfrm>
        <a:graphic>
          <a:graphicData uri="http://schemas.openxmlformats.org/drawingml/2006/table">
            <a:tbl>
              <a:tblPr/>
              <a:tblGrid>
                <a:gridCol w="1036320">
                  <a:extLst>
                    <a:ext uri="{9D8B030D-6E8A-4147-A177-3AD203B41FA5}">
                      <a16:colId xmlns:a16="http://schemas.microsoft.com/office/drawing/2014/main" val="2811283981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4145136386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2288720474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3533857475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179593111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61020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Day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Outlook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Temperature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Humidity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Wind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Play Tennis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5619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 b="1"/>
                        <a:t>Rain</a:t>
                      </a:r>
                      <a:endParaRPr lang="en-IN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 b="1"/>
                        <a:t>Mild</a:t>
                      </a:r>
                      <a:endParaRPr lang="en-IN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 b="1" dirty="0"/>
                        <a:t>?</a:t>
                      </a:r>
                      <a:endParaRPr lang="en-IN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Weak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1753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 b="1" dirty="0"/>
                        <a:t>?</a:t>
                      </a:r>
                      <a:endParaRPr lang="en-IN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Cool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Normal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/>
                        <a:t>Weak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100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229429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AB57136-494B-372C-8CC1-35CD83F6BF8C}"/>
              </a:ext>
            </a:extLst>
          </p:cNvPr>
          <p:cNvSpPr txBox="1"/>
          <p:nvPr/>
        </p:nvSpPr>
        <p:spPr>
          <a:xfrm>
            <a:off x="640080" y="2178231"/>
            <a:ext cx="551625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1. Training Phase</a:t>
            </a:r>
          </a:p>
          <a:p>
            <a:pPr marL="628650" lvl="1" indent="-171450">
              <a:buFontTx/>
              <a:buChar char="-"/>
            </a:pPr>
            <a:r>
              <a:rPr lang="en-IN" sz="1200" dirty="0"/>
              <a:t>Distributes their weight proportionally across possible attribute values</a:t>
            </a:r>
          </a:p>
          <a:p>
            <a:pPr lvl="1"/>
            <a:endParaRPr lang="en-IN" sz="1200" dirty="0"/>
          </a:p>
          <a:p>
            <a:pPr>
              <a:buNone/>
            </a:pPr>
            <a:r>
              <a:rPr lang="en-US" sz="1200" dirty="0"/>
              <a:t>Example: Missing Outlook for Day 9</a:t>
            </a:r>
          </a:p>
          <a:p>
            <a:pPr>
              <a:buNone/>
            </a:pPr>
            <a:endParaRPr lang="en-US" sz="1200" dirty="0"/>
          </a:p>
          <a:p>
            <a:pPr>
              <a:buNone/>
            </a:pPr>
            <a:r>
              <a:rPr lang="en-US" sz="1200" dirty="0"/>
              <a:t>Outlook Distribution:</a:t>
            </a:r>
          </a:p>
          <a:p>
            <a:pPr>
              <a:buNone/>
            </a:pPr>
            <a:endParaRPr lang="en-US" sz="12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Sunny → 5 occurrences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2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Overcast → 4 occurrences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2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Rain → 5 occurrences</a:t>
            </a:r>
          </a:p>
          <a:p>
            <a:pPr lvl="1"/>
            <a:endParaRPr lang="en-US" sz="1200" dirty="0"/>
          </a:p>
          <a:p>
            <a:pPr lvl="1"/>
            <a:endParaRPr lang="en-IN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3429BF-7798-6E1A-C730-DAB952A26C8C}"/>
              </a:ext>
            </a:extLst>
          </p:cNvPr>
          <p:cNvSpPr txBox="1"/>
          <p:nvPr/>
        </p:nvSpPr>
        <p:spPr>
          <a:xfrm>
            <a:off x="3434129" y="3147727"/>
            <a:ext cx="218803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200" dirty="0"/>
              <a:t>Total = 14 → proportions are:</a:t>
            </a:r>
          </a:p>
          <a:p>
            <a:pPr>
              <a:buNone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Sunny = 5/14 ≈ 0.36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Overcast = 4/14 ≈ 0.29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Rain = 5/14 ≈ 0.36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3EC79F-A9DF-7AAA-A235-BF294EAFAF1E}"/>
              </a:ext>
            </a:extLst>
          </p:cNvPr>
          <p:cNvSpPr txBox="1"/>
          <p:nvPr/>
        </p:nvSpPr>
        <p:spPr>
          <a:xfrm>
            <a:off x="5852160" y="3147726"/>
            <a:ext cx="457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200" dirty="0"/>
              <a:t>So Day 9’s record is </a:t>
            </a:r>
            <a:r>
              <a:rPr lang="en-US" sz="1200" b="1" dirty="0"/>
              <a:t>distributed</a:t>
            </a:r>
            <a:r>
              <a:rPr lang="en-US" sz="1200" dirty="0"/>
              <a:t>:</a:t>
            </a:r>
          </a:p>
          <a:p>
            <a:pPr>
              <a:buNone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0.36 weight to Sunny branch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0.29 weight to Overcast branch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0.36 weight to Rain branch</a:t>
            </a:r>
          </a:p>
        </p:txBody>
      </p:sp>
    </p:spTree>
    <p:extLst>
      <p:ext uri="{BB962C8B-B14F-4D97-AF65-F5344CB8AC3E}">
        <p14:creationId xmlns:p14="http://schemas.microsoft.com/office/powerpoint/2010/main" val="2761149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9DCD8077-A5F7-A202-CEDB-7537203AAC5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161588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C7223D9E-48BC-F9BE-E555-9AB6C4172FD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995" t="1651" r="6718" b="5841"/>
          <a:stretch>
            <a:fillRect/>
          </a:stretch>
        </p:blipFill>
        <p:spPr>
          <a:xfrm>
            <a:off x="4042954" y="58166"/>
            <a:ext cx="1113610" cy="496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936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500099-BCF0-461D-226B-FA310CAD9601}"/>
              </a:ext>
            </a:extLst>
          </p:cNvPr>
          <p:cNvSpPr txBox="1"/>
          <p:nvPr/>
        </p:nvSpPr>
        <p:spPr>
          <a:xfrm>
            <a:off x="267789" y="263434"/>
            <a:ext cx="17379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/>
              <a:t>2. Prediction Phase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0481921-9789-6D3F-8A50-A3593E53EC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4724017"/>
              </p:ext>
            </p:extLst>
          </p:nvPr>
        </p:nvGraphicFramePr>
        <p:xfrm>
          <a:off x="1009185" y="606334"/>
          <a:ext cx="3847008" cy="487680"/>
        </p:xfrm>
        <a:graphic>
          <a:graphicData uri="http://schemas.openxmlformats.org/drawingml/2006/table">
            <a:tbl>
              <a:tblPr/>
              <a:tblGrid>
                <a:gridCol w="961752">
                  <a:extLst>
                    <a:ext uri="{9D8B030D-6E8A-4147-A177-3AD203B41FA5}">
                      <a16:colId xmlns:a16="http://schemas.microsoft.com/office/drawing/2014/main" val="685532092"/>
                    </a:ext>
                  </a:extLst>
                </a:gridCol>
                <a:gridCol w="961752">
                  <a:extLst>
                    <a:ext uri="{9D8B030D-6E8A-4147-A177-3AD203B41FA5}">
                      <a16:colId xmlns:a16="http://schemas.microsoft.com/office/drawing/2014/main" val="2118007211"/>
                    </a:ext>
                  </a:extLst>
                </a:gridCol>
                <a:gridCol w="961752">
                  <a:extLst>
                    <a:ext uri="{9D8B030D-6E8A-4147-A177-3AD203B41FA5}">
                      <a16:colId xmlns:a16="http://schemas.microsoft.com/office/drawing/2014/main" val="1596962572"/>
                    </a:ext>
                  </a:extLst>
                </a:gridCol>
                <a:gridCol w="961752">
                  <a:extLst>
                    <a:ext uri="{9D8B030D-6E8A-4147-A177-3AD203B41FA5}">
                      <a16:colId xmlns:a16="http://schemas.microsoft.com/office/drawing/2014/main" val="40083714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Outlook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Temperature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Humidity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Wind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8128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/>
                        <a:t>?</a:t>
                      </a:r>
                      <a:endParaRPr lang="en-IN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Cool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/>
                        <a:t>Normal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/>
                        <a:t>Weak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843852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AE6A050-88BA-029F-7B30-E8E8CEDE31E4}"/>
              </a:ext>
            </a:extLst>
          </p:cNvPr>
          <p:cNvSpPr txBox="1"/>
          <p:nvPr/>
        </p:nvSpPr>
        <p:spPr>
          <a:xfrm>
            <a:off x="463731" y="1196860"/>
            <a:ext cx="81446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Send this record down all Outlook branches (Sunny, Overcast, Rain)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Weight each path based on training data distribution (e.g., 0.36, 0.29, 0.36)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Collect the predicted class probabilities from each branch.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200" dirty="0"/>
              <a:t>Combine them using these weights to determine the final prediction.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DD4A53-08FA-61D2-68E8-1D8919E9EF7B}"/>
              </a:ext>
            </a:extLst>
          </p:cNvPr>
          <p:cNvSpPr txBox="1"/>
          <p:nvPr/>
        </p:nvSpPr>
        <p:spPr>
          <a:xfrm>
            <a:off x="525779" y="2328557"/>
            <a:ext cx="7785463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200" dirty="0"/>
              <a:t>So if: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Sunny branch → 70% “Yes”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Overcast branch → 100% “Yes”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Rain branch → 60% “Yes”</a:t>
            </a:r>
          </a:p>
          <a:p>
            <a:endParaRPr lang="en-US" sz="1200" dirty="0"/>
          </a:p>
          <a:p>
            <a:pPr>
              <a:buNone/>
            </a:pPr>
            <a:r>
              <a:rPr lang="en-US" sz="1200" dirty="0"/>
              <a:t>Then overall probability for “Yes”:</a:t>
            </a:r>
          </a:p>
          <a:p>
            <a:r>
              <a:rPr lang="en-IN" dirty="0"/>
              <a:t>	</a:t>
            </a:r>
            <a:r>
              <a:rPr lang="en-IN" sz="1400" b="1" dirty="0"/>
              <a:t>P(Yes)=0.36(0.7) +0.29(1.0) + 0.36(0.6) = 0.25 + 0.29 + 0.22 = 0.76</a:t>
            </a:r>
          </a:p>
          <a:p>
            <a:endParaRPr lang="en-IN" sz="1400" b="1" dirty="0"/>
          </a:p>
          <a:p>
            <a:pPr>
              <a:buNone/>
            </a:pPr>
            <a:r>
              <a:rPr lang="en-US" sz="1200" b="1" dirty="0"/>
              <a:t>Predicted outcome: “Play = Yes”</a:t>
            </a:r>
            <a:r>
              <a:rPr lang="en-US" sz="1200" dirty="0"/>
              <a:t> (since probability &gt; 0.5)</a:t>
            </a:r>
          </a:p>
        </p:txBody>
      </p:sp>
    </p:spTree>
    <p:extLst>
      <p:ext uri="{BB962C8B-B14F-4D97-AF65-F5344CB8AC3E}">
        <p14:creationId xmlns:p14="http://schemas.microsoft.com/office/powerpoint/2010/main" val="40689385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>
            <a:extLst>
              <a:ext uri="{FF2B5EF4-FFF2-40B4-BE49-F238E27FC236}">
                <a16:creationId xmlns:a16="http://schemas.microsoft.com/office/drawing/2014/main" id="{8CDE939C-BBCD-467B-1761-70050F1E87B3}"/>
              </a:ext>
            </a:extLst>
          </p:cNvPr>
          <p:cNvSpPr txBox="1">
            <a:spLocks/>
          </p:cNvSpPr>
          <p:nvPr/>
        </p:nvSpPr>
        <p:spPr>
          <a:xfrm>
            <a:off x="323396" y="376219"/>
            <a:ext cx="5562360" cy="69480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 fontScale="92500" lnSpcReduction="9999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000" dirty="0">
                <a:solidFill>
                  <a:schemeClr val="dk1"/>
                </a:solidFill>
                <a:latin typeface="Aboreto"/>
                <a:ea typeface="Aboreto"/>
              </a:rPr>
              <a:t>Comparison with Ancestors</a:t>
            </a:r>
            <a:endParaRPr lang="fr-FR" sz="3000" dirty="0">
              <a:solidFill>
                <a:schemeClr val="dk1"/>
              </a:solidFill>
              <a:latin typeface="Arial"/>
            </a:endParaRP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AA3615E-C801-9936-5162-6E86564C12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5310740"/>
              </p:ext>
            </p:extLst>
          </p:nvPr>
        </p:nvGraphicFramePr>
        <p:xfrm>
          <a:off x="323850" y="1260475"/>
          <a:ext cx="8442325" cy="238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8443102" imgH="2381268" progId="Excel.Sheet.12">
                  <p:embed/>
                </p:oleObj>
              </mc:Choice>
              <mc:Fallback>
                <p:oleObj name="Worksheet" r:id="rId2" imgW="8443102" imgH="2381268" progId="Excel.Sheet.12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AA3615E-C801-9936-5162-6E86564C12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3850" y="1260475"/>
                        <a:ext cx="8442325" cy="2381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6249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5ED04D9B-A6C8-4347-9131-E4DB9EE9DAF3}"/>
              </a:ext>
            </a:extLst>
          </p:cNvPr>
          <p:cNvSpPr txBox="1">
            <a:spLocks/>
          </p:cNvSpPr>
          <p:nvPr/>
        </p:nvSpPr>
        <p:spPr>
          <a:xfrm>
            <a:off x="630936" y="274320"/>
            <a:ext cx="7886700" cy="99441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  <a:tabLst>
                <a:tab pos="0" algn="l"/>
              </a:tabLst>
            </a:pPr>
            <a:r>
              <a:rPr lang="en-US" sz="2600" kern="1200" dirty="0">
                <a:solidFill>
                  <a:schemeClr val="dk1"/>
                </a:solidFill>
              </a:rPr>
              <a:t>Comparison with Competitors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1B9D714-14FD-FD96-6B66-AE1236FC99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139457"/>
              </p:ext>
            </p:extLst>
          </p:nvPr>
        </p:nvGraphicFramePr>
        <p:xfrm>
          <a:off x="1140478" y="1171847"/>
          <a:ext cx="6439783" cy="3264411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954360">
                  <a:extLst>
                    <a:ext uri="{9D8B030D-6E8A-4147-A177-3AD203B41FA5}">
                      <a16:colId xmlns:a16="http://schemas.microsoft.com/office/drawing/2014/main" val="461186556"/>
                    </a:ext>
                  </a:extLst>
                </a:gridCol>
                <a:gridCol w="1068739">
                  <a:extLst>
                    <a:ext uri="{9D8B030D-6E8A-4147-A177-3AD203B41FA5}">
                      <a16:colId xmlns:a16="http://schemas.microsoft.com/office/drawing/2014/main" val="3473305578"/>
                    </a:ext>
                  </a:extLst>
                </a:gridCol>
                <a:gridCol w="802684">
                  <a:extLst>
                    <a:ext uri="{9D8B030D-6E8A-4147-A177-3AD203B41FA5}">
                      <a16:colId xmlns:a16="http://schemas.microsoft.com/office/drawing/2014/main" val="2612127911"/>
                    </a:ext>
                  </a:extLst>
                </a:gridCol>
                <a:gridCol w="1174414">
                  <a:extLst>
                    <a:ext uri="{9D8B030D-6E8A-4147-A177-3AD203B41FA5}">
                      <a16:colId xmlns:a16="http://schemas.microsoft.com/office/drawing/2014/main" val="1231759944"/>
                    </a:ext>
                  </a:extLst>
                </a:gridCol>
                <a:gridCol w="1171928">
                  <a:extLst>
                    <a:ext uri="{9D8B030D-6E8A-4147-A177-3AD203B41FA5}">
                      <a16:colId xmlns:a16="http://schemas.microsoft.com/office/drawing/2014/main" val="1378816696"/>
                    </a:ext>
                  </a:extLst>
                </a:gridCol>
                <a:gridCol w="1267658">
                  <a:extLst>
                    <a:ext uri="{9D8B030D-6E8A-4147-A177-3AD203B41FA5}">
                      <a16:colId xmlns:a16="http://schemas.microsoft.com/office/drawing/2014/main" val="3478445962"/>
                    </a:ext>
                  </a:extLst>
                </a:gridCol>
              </a:tblGrid>
              <a:tr h="577546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0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Feature / Aspect</a:t>
                      </a:r>
                      <a:endParaRPr lang="en-IN" sz="10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0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C5.0</a:t>
                      </a:r>
                      <a:endParaRPr lang="en-IN" sz="10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0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Naive Bayes</a:t>
                      </a:r>
                      <a:endParaRPr lang="en-IN" sz="10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0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Random Forest</a:t>
                      </a:r>
                      <a:endParaRPr lang="en-IN" sz="10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0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Support Vector Machine (SVM)</a:t>
                      </a:r>
                      <a:endParaRPr lang="en-IN" sz="10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0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K-Nearest Neighbors (KNN)</a:t>
                      </a:r>
                      <a:endParaRPr lang="en-IN" sz="10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5914866"/>
                  </a:ext>
                </a:extLst>
              </a:tr>
              <a:tr h="35077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Algorithm Type</a:t>
                      </a:r>
                      <a:endParaRPr lang="en-IN" sz="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Decision tree (rule-based)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Probabilistic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Ensemble (trees)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Geometric / margin-based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Instance-based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7775250"/>
                  </a:ext>
                </a:extLst>
              </a:tr>
              <a:tr h="35077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Splitting Criterion</a:t>
                      </a:r>
                      <a:endParaRPr lang="en-IN" sz="8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highlight>
                          <a:srgbClr val="FFFF0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Gain ratio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Bayes theorem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Multiple CART trees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Kernel functions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Distance metric (e.g., Euclidean)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9640583"/>
                  </a:ext>
                </a:extLst>
              </a:tr>
              <a:tr h="35077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Output Type</a:t>
                      </a:r>
                      <a:endParaRPr lang="en-IN" sz="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Classification only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Classification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Classification &amp; regression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Classification &amp; regression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Classification &amp; regression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6649486"/>
                  </a:ext>
                </a:extLst>
              </a:tr>
              <a:tr h="35077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Speed</a:t>
                      </a:r>
                      <a:endParaRPr lang="en-IN" sz="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Fast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Very fast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Slower (many trees)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Slower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Slow (depends on dataset size)</a:t>
                      </a:r>
                      <a:endParaRPr lang="en-US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7866692"/>
                  </a:ext>
                </a:extLst>
              </a:tr>
              <a:tr h="231426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Memory Use</a:t>
                      </a:r>
                      <a:endParaRPr lang="en-IN" sz="8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highlight>
                          <a:srgbClr val="FFFF0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Low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Very low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High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Moderate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High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6670127"/>
                  </a:ext>
                </a:extLst>
              </a:tr>
              <a:tr h="35077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Handles Missing Data</a:t>
                      </a:r>
                      <a:endParaRPr lang="en-IN" sz="8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highlight>
                          <a:srgbClr val="FFFF0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Yes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No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No</a:t>
                      </a: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No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No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7282576"/>
                  </a:ext>
                </a:extLst>
              </a:tr>
              <a:tr h="35077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Overfitting Control</a:t>
                      </a:r>
                      <a:endParaRPr lang="en-IN" sz="8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highlight>
                          <a:srgbClr val="FFFF0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Built-in pruning + boosting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Laplace smoothing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Bagging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Regularization (C parameter)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Sensitive to k, distance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5468835"/>
                  </a:ext>
                </a:extLst>
              </a:tr>
              <a:tr h="35077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Best Suited For</a:t>
                      </a:r>
                      <a:endParaRPr lang="en-IN" sz="8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Business analytics, explainable AI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Quick baseline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Complex, high-variance data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Text classification</a:t>
                      </a:r>
                      <a:endParaRPr lang="en-IN" sz="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8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Small datasets</a:t>
                      </a:r>
                      <a:endParaRPr lang="en-IN" sz="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3428" marR="62571" marT="41714" marB="4171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744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18789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30A69567-C2F4-0BB7-3DF6-C837A0427AC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502282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0A69567-C2F4-0BB7-3DF6-C837A0427A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PlaceHolder 1">
            <a:extLst>
              <a:ext uri="{FF2B5EF4-FFF2-40B4-BE49-F238E27FC236}">
                <a16:creationId xmlns:a16="http://schemas.microsoft.com/office/drawing/2014/main" id="{9A07D508-FECE-6BF6-F026-A17AB4A35592}"/>
              </a:ext>
            </a:extLst>
          </p:cNvPr>
          <p:cNvSpPr txBox="1">
            <a:spLocks/>
          </p:cNvSpPr>
          <p:nvPr/>
        </p:nvSpPr>
        <p:spPr>
          <a:xfrm>
            <a:off x="630936" y="274320"/>
            <a:ext cx="7886700" cy="99441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  <a:tabLst>
                <a:tab pos="0" algn="l"/>
              </a:tabLst>
            </a:pPr>
            <a:r>
              <a:rPr lang="en-US" sz="2600" kern="1200" dirty="0">
                <a:solidFill>
                  <a:schemeClr val="dk1"/>
                </a:solidFill>
              </a:rPr>
              <a:t>Applications</a:t>
            </a:r>
          </a:p>
        </p:txBody>
      </p:sp>
      <p:pic>
        <p:nvPicPr>
          <p:cNvPr id="4" name="Picture 3" descr="A diagram of a company's diagram&#10;&#10;AI-generated content may be incorrect.">
            <a:extLst>
              <a:ext uri="{FF2B5EF4-FFF2-40B4-BE49-F238E27FC236}">
                <a16:creationId xmlns:a16="http://schemas.microsoft.com/office/drawing/2014/main" id="{F83F650D-6BE4-FD09-AAE8-C14787AEDE5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968" t="38033" r="6317" b="17968"/>
          <a:stretch>
            <a:fillRect/>
          </a:stretch>
        </p:blipFill>
        <p:spPr>
          <a:xfrm>
            <a:off x="1120141" y="1224643"/>
            <a:ext cx="6613072" cy="226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225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46D847EA-AD1A-13E9-581C-CFD4B7A93B3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547596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6D847EA-AD1A-13E9-581C-CFD4B7A93B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PlaceHolder 1">
            <a:extLst>
              <a:ext uri="{FF2B5EF4-FFF2-40B4-BE49-F238E27FC236}">
                <a16:creationId xmlns:a16="http://schemas.microsoft.com/office/drawing/2014/main" id="{E48915F9-DAA5-2CB0-E1E0-FEBBE68985C1}"/>
              </a:ext>
            </a:extLst>
          </p:cNvPr>
          <p:cNvSpPr txBox="1">
            <a:spLocks/>
          </p:cNvSpPr>
          <p:nvPr/>
        </p:nvSpPr>
        <p:spPr>
          <a:xfrm>
            <a:off x="630936" y="274320"/>
            <a:ext cx="7886700" cy="99441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  <a:tabLst>
                <a:tab pos="0" algn="l"/>
              </a:tabLst>
            </a:pPr>
            <a:r>
              <a:rPr lang="en-US" sz="2600" kern="1200" dirty="0">
                <a:solidFill>
                  <a:schemeClr val="dk1"/>
                </a:solidFill>
              </a:rPr>
              <a:t>Implementation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890939-D2A9-6993-40DA-20FDEF413732}"/>
              </a:ext>
            </a:extLst>
          </p:cNvPr>
          <p:cNvSpPr txBox="1"/>
          <p:nvPr/>
        </p:nvSpPr>
        <p:spPr>
          <a:xfrm>
            <a:off x="747848" y="1268730"/>
            <a:ext cx="414248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1. Official C5.0 command-line</a:t>
            </a:r>
          </a:p>
          <a:p>
            <a:endParaRPr lang="en-US" sz="11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100" dirty="0"/>
              <a:t>standalone executables from </a:t>
            </a:r>
            <a:r>
              <a:rPr lang="en-IN" sz="1100" dirty="0" err="1">
                <a:highlight>
                  <a:srgbClr val="FFFF00"/>
                </a:highlight>
                <a:hlinkClick r:id="rId5"/>
              </a:rPr>
              <a:t>RuleQuest</a:t>
            </a:r>
            <a:r>
              <a:rPr lang="en-IN" sz="1100" dirty="0">
                <a:highlight>
                  <a:srgbClr val="FFFF00"/>
                </a:highlight>
                <a:hlinkClick r:id="rId5"/>
              </a:rPr>
              <a:t> Research</a:t>
            </a:r>
            <a:endParaRPr lang="en-US" sz="1100" dirty="0">
              <a:highlight>
                <a:srgbClr val="FFFF00"/>
              </a:highlight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1100" dirty="0">
                <a:latin typeface="Arial" panose="020B0604020202020204" pitchFamily="34" charset="0"/>
              </a:rPr>
              <a:t>dataset file with .data and .names extension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1100" dirty="0">
                <a:latin typeface="Arial" panose="020B0604020202020204" pitchFamily="34" charset="0"/>
              </a:rPr>
              <a:t>c5.0 -f data-file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en-US" sz="1100" dirty="0">
              <a:latin typeface="Arial" panose="020B0604020202020204" pitchFamily="34" charset="0"/>
            </a:endParaRPr>
          </a:p>
          <a:p>
            <a:pPr lvl="1"/>
            <a:endParaRPr lang="en-US" altLang="en-US" sz="1100" dirty="0">
              <a:latin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1100" dirty="0">
                <a:latin typeface="Arial" panose="020B0604020202020204" pitchFamily="34" charset="0"/>
              </a:rPr>
              <a:t>c5.0 -f data-file -r -b 10 -p test-</a:t>
            </a:r>
            <a:r>
              <a:rPr lang="en-US" altLang="en-US" sz="1100" dirty="0" err="1">
                <a:latin typeface="Arial" panose="020B0604020202020204" pitchFamily="34" charset="0"/>
              </a:rPr>
              <a:t>file.test</a:t>
            </a:r>
            <a:endParaRPr lang="en-US" altLang="en-US" sz="1100" dirty="0">
              <a:latin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100" dirty="0"/>
          </a:p>
          <a:p>
            <a:r>
              <a:rPr lang="en-US" sz="1100" dirty="0"/>
              <a:t>2. R's C50 package</a:t>
            </a:r>
          </a:p>
          <a:p>
            <a:endParaRPr lang="en-US" sz="1100" dirty="0"/>
          </a:p>
          <a:p>
            <a:r>
              <a:rPr lang="en-US" sz="1100" dirty="0"/>
              <a:t>3. Python - R Bridge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Calling R's C50 from python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highlight>
                  <a:srgbClr val="FFFF00"/>
                </a:highlight>
              </a:rPr>
              <a:t>Use rpy2 library to invoke C50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Train &amp; Predict model using scikit-learn way</a:t>
            </a:r>
          </a:p>
          <a:p>
            <a:endParaRPr lang="en-US" sz="1100" dirty="0"/>
          </a:p>
          <a:p>
            <a:pPr lvl="1"/>
            <a:endParaRPr lang="en-US" altLang="en-US" sz="1100" dirty="0">
              <a:latin typeface="Arial" panose="020B0604020202020204" pitchFamily="34" charset="0"/>
            </a:endParaRPr>
          </a:p>
          <a:p>
            <a:pPr lvl="1"/>
            <a:endParaRPr lang="en-US" altLang="en-US" sz="1100" dirty="0">
              <a:latin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en-US" sz="1100" dirty="0">
              <a:latin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A879EA-733F-74B8-6C48-966F6DA6F107}"/>
              </a:ext>
            </a:extLst>
          </p:cNvPr>
          <p:cNvSpPr txBox="1"/>
          <p:nvPr/>
        </p:nvSpPr>
        <p:spPr>
          <a:xfrm>
            <a:off x="1802673" y="2172782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 data-</a:t>
            </a:r>
            <a:r>
              <a:rPr lang="en-US" altLang="en-US" sz="1200" dirty="0" err="1">
                <a:latin typeface="Arial" panose="020B0604020202020204" pitchFamily="34" charset="0"/>
              </a:rPr>
              <a:t>file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.tree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decision tree model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8069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CE68C238-B994-5CAF-D96C-ED2245E59CD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242382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CE68C238-B994-5CAF-D96C-ED2245E59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53658" y="1914695"/>
            <a:ext cx="5086080" cy="800219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b">
            <a:sp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u="none" strike="noStrike" dirty="0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Thank you</a:t>
            </a:r>
            <a:endParaRPr lang="fr-FR" sz="4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hink-cell data - do not delete" hidden="1">
            <a:extLst>
              <a:ext uri="{FF2B5EF4-FFF2-40B4-BE49-F238E27FC236}">
                <a16:creationId xmlns:a16="http://schemas.microsoft.com/office/drawing/2014/main" id="{1CD13090-4111-5E1C-BA89-956162123B5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635676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CD13090-4111-5E1C-BA89-956162123B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23800" y="457200"/>
            <a:ext cx="5562360" cy="69480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000" b="0" u="none" strike="noStrike" dirty="0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Quick </a:t>
            </a:r>
            <a:r>
              <a:rPr lang="en-US" sz="3000" b="0" u="none" strike="noStrike" dirty="0" err="1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CatchUp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2">
            <a:extLst>
              <a:ext uri="{FF2B5EF4-FFF2-40B4-BE49-F238E27FC236}">
                <a16:creationId xmlns:a16="http://schemas.microsoft.com/office/drawing/2014/main" id="{4CA8052D-272F-0059-F59D-23F7A4210263}"/>
              </a:ext>
            </a:extLst>
          </p:cNvPr>
          <p:cNvSpPr txBox="1">
            <a:spLocks/>
          </p:cNvSpPr>
          <p:nvPr/>
        </p:nvSpPr>
        <p:spPr>
          <a:xfrm>
            <a:off x="600239" y="1228106"/>
            <a:ext cx="1672697" cy="741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rgbClr val="000000"/>
                </a:solidFill>
                <a:latin typeface="OpenSymbol"/>
              </a:rPr>
              <a:t>Classification 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rgbClr val="000000"/>
                </a:solidFill>
                <a:latin typeface="OpenSymbol"/>
              </a:rPr>
              <a:t>Decision Trees</a:t>
            </a:r>
          </a:p>
          <a:p>
            <a:pPr>
              <a:lnSpc>
                <a:spcPct val="120000"/>
              </a:lnSpc>
              <a:tabLst>
                <a:tab pos="0" algn="l"/>
              </a:tabLst>
            </a:pPr>
            <a:endParaRPr lang="en-US" sz="1200" dirty="0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12" name="AutoShape 2" descr="Generated image">
            <a:extLst>
              <a:ext uri="{FF2B5EF4-FFF2-40B4-BE49-F238E27FC236}">
                <a16:creationId xmlns:a16="http://schemas.microsoft.com/office/drawing/2014/main" id="{14139301-5893-213B-8D55-555F257F75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 descr="A diagram of a data flow&#10;&#10;AI-generated content may be incorrect.">
            <a:extLst>
              <a:ext uri="{FF2B5EF4-FFF2-40B4-BE49-F238E27FC236}">
                <a16:creationId xmlns:a16="http://schemas.microsoft.com/office/drawing/2014/main" id="{091AF414-9950-66F7-D197-251687798F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0663" y="812859"/>
            <a:ext cx="2548388" cy="38225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37CD8A64-7B8B-61CD-D546-DBD1ECFE313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3057500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7CD8A64-7B8B-61CD-D546-DBD1ECFE31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4" name="Google Shape;211;p32"/>
          <p:cNvSpPr/>
          <p:nvPr/>
        </p:nvSpPr>
        <p:spPr>
          <a:xfrm>
            <a:off x="5572080" y="2962440"/>
            <a:ext cx="2676240" cy="82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414360" rIns="870823080" bIns="41436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title"/>
          </p:nvPr>
        </p:nvSpPr>
        <p:spPr>
          <a:xfrm>
            <a:off x="80176" y="208491"/>
            <a:ext cx="4400383" cy="105696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ctr">
            <a:normAutofit fontScale="92500" lnSpcReduction="9999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Origin &amp; Background</a:t>
            </a:r>
            <a:endParaRPr lang="fr-FR" sz="3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0D88F45-1645-B3E7-98AF-83B1E37F2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341467"/>
              </p:ext>
            </p:extLst>
          </p:nvPr>
        </p:nvGraphicFramePr>
        <p:xfrm>
          <a:off x="819686" y="1471710"/>
          <a:ext cx="8017338" cy="3262311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107085">
                  <a:extLst>
                    <a:ext uri="{9D8B030D-6E8A-4147-A177-3AD203B41FA5}">
                      <a16:colId xmlns:a16="http://schemas.microsoft.com/office/drawing/2014/main" val="3676242919"/>
                    </a:ext>
                  </a:extLst>
                </a:gridCol>
                <a:gridCol w="4237807">
                  <a:extLst>
                    <a:ext uri="{9D8B030D-6E8A-4147-A177-3AD203B41FA5}">
                      <a16:colId xmlns:a16="http://schemas.microsoft.com/office/drawing/2014/main" val="467577379"/>
                    </a:ext>
                  </a:extLst>
                </a:gridCol>
                <a:gridCol w="2672446">
                  <a:extLst>
                    <a:ext uri="{9D8B030D-6E8A-4147-A177-3AD203B41FA5}">
                      <a16:colId xmlns:a16="http://schemas.microsoft.com/office/drawing/2014/main" val="1524075489"/>
                    </a:ext>
                  </a:extLst>
                </a:gridCol>
              </a:tblGrid>
              <a:tr h="32623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dirty="0"/>
                        <a:t>Algorithm</a:t>
                      </a:r>
                    </a:p>
                  </a:txBody>
                  <a:tcPr marL="81558" marR="81558" marT="40779" marB="4077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dirty="0"/>
                        <a:t>Invented By </a:t>
                      </a:r>
                      <a:r>
                        <a:rPr lang="en-IN" sz="1600" b="1" dirty="0"/>
                        <a:t>Ross Quinlan </a:t>
                      </a:r>
                    </a:p>
                  </a:txBody>
                  <a:tcPr marL="81558" marR="81558" marT="40779" marB="4077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dirty="0"/>
                        <a:t>Description</a:t>
                      </a:r>
                    </a:p>
                  </a:txBody>
                  <a:tcPr marL="81558" marR="81558" marT="40779" marB="40779" anchor="ctr"/>
                </a:tc>
                <a:extLst>
                  <a:ext uri="{0D108BD9-81ED-4DB2-BD59-A6C34878D82A}">
                    <a16:rowId xmlns:a16="http://schemas.microsoft.com/office/drawing/2014/main" val="1386377739"/>
                  </a:ext>
                </a:extLst>
              </a:tr>
              <a:tr h="8155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dirty="0"/>
                        <a:t>ID3</a:t>
                      </a:r>
                      <a:endParaRPr lang="en-IN" sz="1600" dirty="0"/>
                    </a:p>
                  </a:txBody>
                  <a:tcPr marL="81558" marR="81558" marT="40779" marB="4077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dirty="0"/>
                        <a:t>1986</a:t>
                      </a:r>
                    </a:p>
                  </a:txBody>
                  <a:tcPr marL="81558" marR="81558" marT="40779" marB="4077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The original decision tree </a:t>
                      </a:r>
                      <a:r>
                        <a:rPr lang="en-US" sz="1600"/>
                        <a:t>algorithm using</a:t>
                      </a:r>
                      <a:endParaRPr lang="en-US" sz="1600" dirty="0"/>
                    </a:p>
                  </a:txBody>
                  <a:tcPr marL="81558" marR="81558" marT="40779" marB="40779" anchor="ctr"/>
                </a:tc>
                <a:extLst>
                  <a:ext uri="{0D108BD9-81ED-4DB2-BD59-A6C34878D82A}">
                    <a16:rowId xmlns:a16="http://schemas.microsoft.com/office/drawing/2014/main" val="3415263570"/>
                  </a:ext>
                </a:extLst>
              </a:tr>
              <a:tr h="10602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dirty="0"/>
                        <a:t>C4.5</a:t>
                      </a:r>
                      <a:endParaRPr lang="en-IN" sz="1600" dirty="0"/>
                    </a:p>
                  </a:txBody>
                  <a:tcPr marL="81558" marR="81558" marT="40779" marB="4077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dirty="0"/>
                        <a:t>1993</a:t>
                      </a:r>
                    </a:p>
                  </a:txBody>
                  <a:tcPr marL="81558" marR="81558" marT="40779" marB="4077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Improvement over ID3 (handles continuous features).</a:t>
                      </a:r>
                    </a:p>
                  </a:txBody>
                  <a:tcPr marL="81558" marR="81558" marT="40779" marB="40779" anchor="ctr"/>
                </a:tc>
                <a:extLst>
                  <a:ext uri="{0D108BD9-81ED-4DB2-BD59-A6C34878D82A}">
                    <a16:rowId xmlns:a16="http://schemas.microsoft.com/office/drawing/2014/main" val="1761068087"/>
                  </a:ext>
                </a:extLst>
              </a:tr>
              <a:tr h="10602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dirty="0"/>
                        <a:t>C5.0</a:t>
                      </a:r>
                      <a:endParaRPr lang="en-IN" sz="1600" dirty="0"/>
                    </a:p>
                  </a:txBody>
                  <a:tcPr marL="81558" marR="81558" marT="40779" marB="4077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dirty="0"/>
                        <a:t>1997</a:t>
                      </a:r>
                    </a:p>
                  </a:txBody>
                  <a:tcPr marL="81558" marR="81558" marT="40779" marB="4077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Commercial successor to C4.5 — </a:t>
                      </a:r>
                      <a:r>
                        <a:rPr lang="en-US" sz="1600" b="1" dirty="0"/>
                        <a:t>faster, smaller, and more accurate</a:t>
                      </a:r>
                      <a:r>
                        <a:rPr lang="en-US" sz="1600" dirty="0"/>
                        <a:t>.</a:t>
                      </a:r>
                    </a:p>
                  </a:txBody>
                  <a:tcPr marL="81558" marR="81558" marT="40779" marB="40779" anchor="ctr"/>
                </a:tc>
                <a:extLst>
                  <a:ext uri="{0D108BD9-81ED-4DB2-BD59-A6C34878D82A}">
                    <a16:rowId xmlns:a16="http://schemas.microsoft.com/office/drawing/2014/main" val="421617202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hink-cell data - do not delete" hidden="1">
            <a:extLst>
              <a:ext uri="{FF2B5EF4-FFF2-40B4-BE49-F238E27FC236}">
                <a16:creationId xmlns:a16="http://schemas.microsoft.com/office/drawing/2014/main" id="{57599854-430B-18F3-5CAC-E26E1A16762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5504487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57599854-430B-18F3-5CAC-E26E1A1676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356220" y="271748"/>
            <a:ext cx="4962240" cy="169524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600" b="0" u="none" strike="noStrike" dirty="0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Motivation</a:t>
            </a:r>
            <a:endParaRPr lang="fr-FR" sz="26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10" name="Picture 9" descr="A diagram of a software algorithm&#10;&#10;AI-generated content may be incorrect.">
            <a:extLst>
              <a:ext uri="{FF2B5EF4-FFF2-40B4-BE49-F238E27FC236}">
                <a16:creationId xmlns:a16="http://schemas.microsoft.com/office/drawing/2014/main" id="{351A45A3-294A-5532-4933-6DF5D27900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493" y="1073876"/>
            <a:ext cx="5497014" cy="36646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9ECC48FD-2E53-A960-F34A-45E80C2E955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0619069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9ECC48FD-2E53-A960-F34A-45E80C2E95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Google Shape;211;p32"/>
          <p:cNvSpPr/>
          <p:nvPr/>
        </p:nvSpPr>
        <p:spPr>
          <a:xfrm>
            <a:off x="5572080" y="2962440"/>
            <a:ext cx="2676240" cy="82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414360" rIns="870823080" bIns="41436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title"/>
          </p:nvPr>
        </p:nvSpPr>
        <p:spPr>
          <a:xfrm>
            <a:off x="504719" y="704880"/>
            <a:ext cx="5478070" cy="1056960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ctr">
            <a:normAutofit fontScale="92500" lnSpcReduction="9999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300" b="0" u="none" strike="noStrike" dirty="0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C5.0 Algorithm Features</a:t>
            </a:r>
            <a:endParaRPr lang="fr-FR" sz="33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F78692-5799-2D66-2E27-74ED0408FCED}"/>
              </a:ext>
            </a:extLst>
          </p:cNvPr>
          <p:cNvSpPr txBox="1"/>
          <p:nvPr/>
        </p:nvSpPr>
        <p:spPr>
          <a:xfrm>
            <a:off x="816428" y="1562644"/>
            <a:ext cx="41670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Handling of continuous and categorical data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Pruning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Boosting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Missing Data</a:t>
            </a:r>
          </a:p>
        </p:txBody>
      </p:sp>
      <p:pic>
        <p:nvPicPr>
          <p:cNvPr id="13" name="Picture 12" descr="A hand holding a list of stars&#10;&#10;AI-generated content may be incorrect.">
            <a:extLst>
              <a:ext uri="{FF2B5EF4-FFF2-40B4-BE49-F238E27FC236}">
                <a16:creationId xmlns:a16="http://schemas.microsoft.com/office/drawing/2014/main" id="{BE98FC8C-AA69-401E-58D7-EA213BE358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518482"/>
            <a:ext cx="3823405" cy="38234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3EEACC11-3467-3C54-96DA-2A1C2A251B4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362758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5" progId="TCLayout.ActiveDocument.1">
                  <p:embed/>
                </p:oleObj>
              </mc:Choice>
              <mc:Fallback>
                <p:oleObj name="think-cell Slide" r:id="rId3" imgW="425" imgH="425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EEACC11-3467-3C54-96DA-2A1C2A251B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63542" y="150918"/>
            <a:ext cx="6237258" cy="561008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600" b="0" u="none" strike="noStrike" dirty="0">
                <a:solidFill>
                  <a:schemeClr val="dk1"/>
                </a:solidFill>
                <a:effectLst/>
                <a:uFillTx/>
                <a:latin typeface="Aboreto"/>
                <a:ea typeface="Aboreto"/>
              </a:rPr>
              <a:t>Handling of continuous and categorical data</a:t>
            </a:r>
            <a:endParaRPr lang="fr-FR" sz="26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pic>
        <p:nvPicPr>
          <p:cNvPr id="10" name="Picture 9" descr="A diagram of a tree&#10;&#10;AI-generated content may be incorrect.">
            <a:extLst>
              <a:ext uri="{FF2B5EF4-FFF2-40B4-BE49-F238E27FC236}">
                <a16:creationId xmlns:a16="http://schemas.microsoft.com/office/drawing/2014/main" id="{3BB03DB9-B2B3-45D6-99CF-7E2D26EEB22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853" t="2233" r="8213" b="19445"/>
          <a:stretch>
            <a:fillRect/>
          </a:stretch>
        </p:blipFill>
        <p:spPr>
          <a:xfrm>
            <a:off x="1928207" y="809353"/>
            <a:ext cx="5287586" cy="37855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638C1BC-2CD6-D2BA-FE30-48B46EA11F68}"/>
              </a:ext>
            </a:extLst>
          </p:cNvPr>
          <p:cNvSpPr txBox="1"/>
          <p:nvPr/>
        </p:nvSpPr>
        <p:spPr>
          <a:xfrm>
            <a:off x="215340" y="4111968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Age → Continuous variable</a:t>
            </a:r>
          </a:p>
          <a:p>
            <a:r>
              <a:rPr lang="en-US" sz="1200" dirty="0"/>
              <a:t>Color → Categorical variable</a:t>
            </a:r>
          </a:p>
          <a:p>
            <a:r>
              <a:rPr lang="en-US" sz="1200" dirty="0"/>
              <a:t>Class → Target label we want to predict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E60BAC4-3776-A1C2-F72F-8B726FE74E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1429144"/>
              </p:ext>
            </p:extLst>
          </p:nvPr>
        </p:nvGraphicFramePr>
        <p:xfrm>
          <a:off x="759189" y="382920"/>
          <a:ext cx="7625622" cy="3291840"/>
        </p:xfrm>
        <a:graphic>
          <a:graphicData uri="http://schemas.openxmlformats.org/drawingml/2006/table">
            <a:tbl>
              <a:tblPr/>
              <a:tblGrid>
                <a:gridCol w="2541874">
                  <a:extLst>
                    <a:ext uri="{9D8B030D-6E8A-4147-A177-3AD203B41FA5}">
                      <a16:colId xmlns:a16="http://schemas.microsoft.com/office/drawing/2014/main" val="2840534084"/>
                    </a:ext>
                  </a:extLst>
                </a:gridCol>
                <a:gridCol w="2541874">
                  <a:extLst>
                    <a:ext uri="{9D8B030D-6E8A-4147-A177-3AD203B41FA5}">
                      <a16:colId xmlns:a16="http://schemas.microsoft.com/office/drawing/2014/main" val="1202834363"/>
                    </a:ext>
                  </a:extLst>
                </a:gridCol>
                <a:gridCol w="2541874">
                  <a:extLst>
                    <a:ext uri="{9D8B030D-6E8A-4147-A177-3AD203B41FA5}">
                      <a16:colId xmlns:a16="http://schemas.microsoft.com/office/drawing/2014/main" val="2504933757"/>
                    </a:ext>
                  </a:extLst>
                </a:gridCol>
              </a:tblGrid>
              <a:tr h="2955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Color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Class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000934"/>
                  </a:ext>
                </a:extLst>
              </a:tr>
              <a:tr h="360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4312486"/>
                  </a:ext>
                </a:extLst>
              </a:tr>
              <a:tr h="360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Blue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937118"/>
                  </a:ext>
                </a:extLst>
              </a:tr>
              <a:tr h="360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6372350"/>
                  </a:ext>
                </a:extLst>
              </a:tr>
              <a:tr h="360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Green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1098468"/>
                  </a:ext>
                </a:extLst>
              </a:tr>
              <a:tr h="360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Green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139456"/>
                  </a:ext>
                </a:extLst>
              </a:tr>
              <a:tr h="360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55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Blue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6600595"/>
                  </a:ext>
                </a:extLst>
              </a:tr>
              <a:tr h="360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Green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9201465"/>
                  </a:ext>
                </a:extLst>
              </a:tr>
              <a:tr h="360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8297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011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35D779E-93A4-2A8B-2A1C-04C9C551D6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870491"/>
              </p:ext>
            </p:extLst>
          </p:nvPr>
        </p:nvGraphicFramePr>
        <p:xfrm>
          <a:off x="331722" y="1012434"/>
          <a:ext cx="7886700" cy="2926080"/>
        </p:xfrm>
        <a:graphic>
          <a:graphicData uri="http://schemas.openxmlformats.org/drawingml/2006/table">
            <a:tbl>
              <a:tblPr/>
              <a:tblGrid>
                <a:gridCol w="2628900">
                  <a:extLst>
                    <a:ext uri="{9D8B030D-6E8A-4147-A177-3AD203B41FA5}">
                      <a16:colId xmlns:a16="http://schemas.microsoft.com/office/drawing/2014/main" val="269639190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58966780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6397048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Between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Class Change?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Candidate Threshold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1071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25 &amp; 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4309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30 &amp; 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Yes (A → B)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(30+40)/2 = </a:t>
                      </a:r>
                      <a:r>
                        <a:rPr lang="en-IN" b="1"/>
                        <a:t>35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9631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40 &amp; 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71669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45 &amp; 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62292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50 &amp; 55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Yes (B → A)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(50+55)/2 = </a:t>
                      </a:r>
                      <a:r>
                        <a:rPr lang="en-IN" b="1"/>
                        <a:t>52.5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1105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55 &amp; 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No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7443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60 &amp; 65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No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—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7700908"/>
                  </a:ext>
                </a:extLst>
              </a:tr>
            </a:tbl>
          </a:graphicData>
        </a:graphic>
      </p:graphicFrame>
      <p:sp>
        <p:nvSpPr>
          <p:cNvPr id="12" name="PlaceHolder 1">
            <a:extLst>
              <a:ext uri="{FF2B5EF4-FFF2-40B4-BE49-F238E27FC236}">
                <a16:creationId xmlns:a16="http://schemas.microsoft.com/office/drawing/2014/main" id="{60DF6831-6546-52F0-5579-01A2846F3B8C}"/>
              </a:ext>
            </a:extLst>
          </p:cNvPr>
          <p:cNvSpPr txBox="1">
            <a:spLocks/>
          </p:cNvSpPr>
          <p:nvPr/>
        </p:nvSpPr>
        <p:spPr>
          <a:xfrm>
            <a:off x="163542" y="150918"/>
            <a:ext cx="6237258" cy="561008"/>
          </a:xfrm>
          <a:prstGeom prst="rect">
            <a:avLst/>
          </a:prstGeom>
          <a:noFill/>
          <a:ln w="0">
            <a:noFill/>
          </a:ln>
        </p:spPr>
        <p:txBody>
          <a:bodyPr vert="horz" lIns="91440" tIns="91440" rIns="91440" bIns="9144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600">
                <a:solidFill>
                  <a:schemeClr val="dk1"/>
                </a:solidFill>
                <a:latin typeface="Aboreto"/>
                <a:ea typeface="Aboreto"/>
              </a:rPr>
              <a:t>Continuous Variable: Age, Calculating Thresholds</a:t>
            </a:r>
            <a:endParaRPr lang="fr-FR" sz="2600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649154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AI Tools News by Slidesgo">
  <a:themeElements>
    <a:clrScheme name="Simple Light">
      <a:dk1>
        <a:srgbClr val="191919"/>
      </a:dk1>
      <a:lt1>
        <a:srgbClr val="FFFFFF"/>
      </a:lt1>
      <a:dk2>
        <a:srgbClr val="595959"/>
      </a:dk2>
      <a:lt2>
        <a:srgbClr val="D9D9D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5656</TotalTime>
  <Words>1197</Words>
  <Application>Microsoft Office PowerPoint</Application>
  <PresentationFormat>On-screen Show (16:9)</PresentationFormat>
  <Paragraphs>439</Paragraphs>
  <Slides>25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40" baseType="lpstr">
      <vt:lpstr>Aboreto</vt:lpstr>
      <vt:lpstr>Aptos Narrow</vt:lpstr>
      <vt:lpstr>Arial</vt:lpstr>
      <vt:lpstr>Arial Unicode MS</vt:lpstr>
      <vt:lpstr>Be Vietnam Pro</vt:lpstr>
      <vt:lpstr>Be Vietnam Pro ExtraLight</vt:lpstr>
      <vt:lpstr>Be Vietnam Pro Light</vt:lpstr>
      <vt:lpstr>Calibri</vt:lpstr>
      <vt:lpstr>OpenSymbol</vt:lpstr>
      <vt:lpstr>Symbol</vt:lpstr>
      <vt:lpstr>Wingdings</vt:lpstr>
      <vt:lpstr>AI Tools News by Slidesgo</vt:lpstr>
      <vt:lpstr>Slidesgo Final Pages</vt:lpstr>
      <vt:lpstr>think-cell Slide</vt:lpstr>
      <vt:lpstr>Worksheet</vt:lpstr>
      <vt:lpstr>C5.0 Algorithm</vt:lpstr>
      <vt:lpstr>PowerPoint Presentation</vt:lpstr>
      <vt:lpstr>Quick CatchUp</vt:lpstr>
      <vt:lpstr>Origin &amp; Background</vt:lpstr>
      <vt:lpstr>Motivation</vt:lpstr>
      <vt:lpstr>C5.0 Algorithm Features</vt:lpstr>
      <vt:lpstr>Handling of continuous and categorical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Pruning</vt:lpstr>
      <vt:lpstr>After Pruning</vt:lpstr>
      <vt:lpstr>Boosting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VND Chandwaskar, Sameer</cp:lastModifiedBy>
  <cp:revision>7</cp:revision>
  <dcterms:modified xsi:type="dcterms:W3CDTF">2025-11-03T15:50:56Z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2025-10-13T06:53:00Z</dcterms:created>
  <dc:creator>Unknown Creator</dc:creator>
  <dc:description/>
  <dc:language>en-US</dc:language>
  <cp:lastModifiedBy>Unknown Creator</cp:lastModifiedBy>
  <dcterms:modified xsi:type="dcterms:W3CDTF">2025-10-13T06:53:00Z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20</vt:r8>
  </property>
  <property fmtid="{D5CDD505-2E9C-101B-9397-08002B2CF9AE}" pid="3" name="MSIP_Label_b0d5c4f4-7a29-4385-b7a5-afbe2154ae6f_Enabled">
    <vt:lpwstr>true</vt:lpwstr>
  </property>
  <property fmtid="{D5CDD505-2E9C-101B-9397-08002B2CF9AE}" pid="4" name="MSIP_Label_b0d5c4f4-7a29-4385-b7a5-afbe2154ae6f_SetDate">
    <vt:lpwstr>2025-10-14T09:04:12Z</vt:lpwstr>
  </property>
  <property fmtid="{D5CDD505-2E9C-101B-9397-08002B2CF9AE}" pid="5" name="MSIP_Label_b0d5c4f4-7a29-4385-b7a5-afbe2154ae6f_Method">
    <vt:lpwstr>Standard</vt:lpwstr>
  </property>
  <property fmtid="{D5CDD505-2E9C-101B-9397-08002B2CF9AE}" pid="6" name="MSIP_Label_b0d5c4f4-7a29-4385-b7a5-afbe2154ae6f_Name">
    <vt:lpwstr>Confidential</vt:lpwstr>
  </property>
  <property fmtid="{D5CDD505-2E9C-101B-9397-08002B2CF9AE}" pid="7" name="MSIP_Label_b0d5c4f4-7a29-4385-b7a5-afbe2154ae6f_SiteId">
    <vt:lpwstr>2dfb2f0b-4d21-4268-9559-72926144c918</vt:lpwstr>
  </property>
  <property fmtid="{D5CDD505-2E9C-101B-9397-08002B2CF9AE}" pid="8" name="MSIP_Label_b0d5c4f4-7a29-4385-b7a5-afbe2154ae6f_ActionId">
    <vt:lpwstr>54c6b984-af51-4e09-a5c2-9cc4fed15dfc</vt:lpwstr>
  </property>
  <property fmtid="{D5CDD505-2E9C-101B-9397-08002B2CF9AE}" pid="9" name="MSIP_Label_b0d5c4f4-7a29-4385-b7a5-afbe2154ae6f_ContentBits">
    <vt:lpwstr>0</vt:lpwstr>
  </property>
  <property fmtid="{D5CDD505-2E9C-101B-9397-08002B2CF9AE}" pid="10" name="MSIP_Label_b0d5c4f4-7a29-4385-b7a5-afbe2154ae6f_Tag">
    <vt:lpwstr>10, 3, 0, 1</vt:lpwstr>
  </property>
</Properties>
</file>

<file path=docProps/thumbnail.jpeg>
</file>